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25"/>
  </p:notesMasterIdLst>
  <p:sldIdLst>
    <p:sldId id="337" r:id="rId2"/>
    <p:sldId id="339" r:id="rId3"/>
    <p:sldId id="340" r:id="rId4"/>
    <p:sldId id="342" r:id="rId5"/>
    <p:sldId id="362" r:id="rId6"/>
    <p:sldId id="363" r:id="rId7"/>
    <p:sldId id="364" r:id="rId8"/>
    <p:sldId id="365" r:id="rId9"/>
    <p:sldId id="366" r:id="rId10"/>
    <p:sldId id="367" r:id="rId11"/>
    <p:sldId id="368" r:id="rId12"/>
    <p:sldId id="369" r:id="rId13"/>
    <p:sldId id="370" r:id="rId14"/>
    <p:sldId id="371" r:id="rId15"/>
    <p:sldId id="372" r:id="rId16"/>
    <p:sldId id="373" r:id="rId17"/>
    <p:sldId id="374" r:id="rId18"/>
    <p:sldId id="375" r:id="rId19"/>
    <p:sldId id="376" r:id="rId20"/>
    <p:sldId id="377" r:id="rId21"/>
    <p:sldId id="378" r:id="rId22"/>
    <p:sldId id="379"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10" r:id="rId54"/>
    <p:sldId id="411" r:id="rId55"/>
    <p:sldId id="412" r:id="rId56"/>
    <p:sldId id="413" r:id="rId57"/>
    <p:sldId id="414" r:id="rId58"/>
    <p:sldId id="415" r:id="rId59"/>
    <p:sldId id="416" r:id="rId60"/>
    <p:sldId id="417" r:id="rId61"/>
    <p:sldId id="418" r:id="rId62"/>
    <p:sldId id="419" r:id="rId63"/>
    <p:sldId id="420" r:id="rId64"/>
    <p:sldId id="421" r:id="rId65"/>
    <p:sldId id="422" r:id="rId66"/>
    <p:sldId id="423" r:id="rId67"/>
    <p:sldId id="424" r:id="rId68"/>
    <p:sldId id="425" r:id="rId69"/>
    <p:sldId id="426" r:id="rId70"/>
    <p:sldId id="427" r:id="rId71"/>
    <p:sldId id="428" r:id="rId72"/>
    <p:sldId id="429" r:id="rId73"/>
    <p:sldId id="430" r:id="rId74"/>
    <p:sldId id="431" r:id="rId75"/>
    <p:sldId id="432" r:id="rId76"/>
    <p:sldId id="433" r:id="rId77"/>
    <p:sldId id="434" r:id="rId78"/>
    <p:sldId id="435" r:id="rId79"/>
    <p:sldId id="436" r:id="rId80"/>
    <p:sldId id="437" r:id="rId81"/>
    <p:sldId id="438" r:id="rId82"/>
    <p:sldId id="439" r:id="rId83"/>
    <p:sldId id="440" r:id="rId84"/>
    <p:sldId id="442" r:id="rId85"/>
    <p:sldId id="443" r:id="rId86"/>
    <p:sldId id="444" r:id="rId87"/>
    <p:sldId id="445" r:id="rId88"/>
    <p:sldId id="446" r:id="rId89"/>
    <p:sldId id="447" r:id="rId90"/>
    <p:sldId id="448" r:id="rId91"/>
    <p:sldId id="449" r:id="rId92"/>
    <p:sldId id="450" r:id="rId93"/>
    <p:sldId id="451" r:id="rId94"/>
    <p:sldId id="452" r:id="rId95"/>
    <p:sldId id="453" r:id="rId96"/>
    <p:sldId id="454" r:id="rId97"/>
    <p:sldId id="455" r:id="rId98"/>
    <p:sldId id="456" r:id="rId99"/>
    <p:sldId id="457" r:id="rId100"/>
    <p:sldId id="458" r:id="rId101"/>
    <p:sldId id="459" r:id="rId102"/>
    <p:sldId id="460" r:id="rId103"/>
    <p:sldId id="461" r:id="rId104"/>
    <p:sldId id="462" r:id="rId105"/>
    <p:sldId id="463" r:id="rId106"/>
    <p:sldId id="464" r:id="rId107"/>
    <p:sldId id="465" r:id="rId108"/>
    <p:sldId id="466" r:id="rId109"/>
    <p:sldId id="467" r:id="rId110"/>
    <p:sldId id="468" r:id="rId111"/>
    <p:sldId id="469" r:id="rId112"/>
    <p:sldId id="470" r:id="rId113"/>
    <p:sldId id="471" r:id="rId114"/>
    <p:sldId id="472" r:id="rId115"/>
    <p:sldId id="473" r:id="rId116"/>
    <p:sldId id="474" r:id="rId117"/>
    <p:sldId id="475" r:id="rId118"/>
    <p:sldId id="476" r:id="rId119"/>
    <p:sldId id="477" r:id="rId120"/>
    <p:sldId id="478" r:id="rId121"/>
    <p:sldId id="479" r:id="rId122"/>
    <p:sldId id="480" r:id="rId123"/>
    <p:sldId id="481"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22" d="100"/>
          <a:sy n="122" d="100"/>
        </p:scale>
        <p:origin x="96" y="2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D6B60-3FC0-4AD2-A213-9BBB63F82C94}" type="datetimeFigureOut">
              <a:rPr lang="en-GB" smtClean="0"/>
              <a:t>26/10/2017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216AA-673A-4374-A5CF-21E90C2FF316}" type="slidenum">
              <a:rPr lang="en-GB" smtClean="0"/>
              <a:t>‹#›</a:t>
            </a:fld>
            <a:endParaRPr lang="en-GB"/>
          </a:p>
        </p:txBody>
      </p:sp>
    </p:spTree>
    <p:extLst>
      <p:ext uri="{BB962C8B-B14F-4D97-AF65-F5344CB8AC3E}">
        <p14:creationId xmlns:p14="http://schemas.microsoft.com/office/powerpoint/2010/main" val="328473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778" y="4414000"/>
            <a:ext cx="7528883" cy="1185521"/>
          </a:xfrm>
        </p:spPr>
        <p:txBody>
          <a:bodyPr anchor="b">
            <a:normAutofit/>
          </a:bodyPr>
          <a:lstStyle>
            <a:lvl1pPr algn="l">
              <a:defRPr sz="3000"/>
            </a:lvl1pPr>
          </a:lstStyle>
          <a:p>
            <a:r>
              <a:rPr lang="en-US"/>
              <a:t>Click to edit Master title style</a:t>
            </a:r>
            <a:endParaRPr lang="en-GB" dirty="0"/>
          </a:p>
        </p:txBody>
      </p:sp>
      <p:sp>
        <p:nvSpPr>
          <p:cNvPr id="3" name="Subtitle 2"/>
          <p:cNvSpPr>
            <a:spLocks noGrp="1"/>
          </p:cNvSpPr>
          <p:nvPr>
            <p:ph type="subTitle" idx="1"/>
          </p:nvPr>
        </p:nvSpPr>
        <p:spPr>
          <a:xfrm>
            <a:off x="370779" y="5684363"/>
            <a:ext cx="7528882" cy="928771"/>
          </a:xfrm>
        </p:spPr>
        <p:txBody>
          <a:bodyPr>
            <a:normAutofit/>
          </a:bodyPr>
          <a:lstStyle>
            <a:lvl1pPr marL="0" indent="0" algn="l">
              <a:buNone/>
              <a:defRPr sz="16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pic>
        <p:nvPicPr>
          <p:cNvPr id="13" name="Picture 1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9544440" y="1848174"/>
            <a:ext cx="1260000" cy="1260000"/>
          </a:xfrm>
          <a:prstGeom prst="rect">
            <a:avLst/>
          </a:prstGeom>
        </p:spPr>
      </p:pic>
      <p:pic>
        <p:nvPicPr>
          <p:cNvPr id="14" name="Picture 13"/>
          <p:cNvPicPr>
            <a:picLocks/>
          </p:cNvPicPr>
          <p:nvPr/>
        </p:nvPicPr>
        <p:blipFill>
          <a:blip r:embed="rId3">
            <a:extLst>
              <a:ext uri="{28A0092B-C50C-407E-A947-70E740481C1C}">
                <a14:useLocalDpi xmlns:a14="http://schemas.microsoft.com/office/drawing/2010/main" val="0"/>
              </a:ext>
            </a:extLst>
          </a:blip>
          <a:stretch>
            <a:fillRect/>
          </a:stretch>
        </p:blipFill>
        <p:spPr>
          <a:xfrm>
            <a:off x="10313650" y="525307"/>
            <a:ext cx="1260000" cy="1260000"/>
          </a:xfrm>
          <a:prstGeom prst="rect">
            <a:avLst/>
          </a:prstGeom>
        </p:spPr>
      </p:pic>
      <p:pic>
        <p:nvPicPr>
          <p:cNvPr id="21" name="Picture 20"/>
          <p:cNvPicPr>
            <a:picLocks/>
          </p:cNvPicPr>
          <p:nvPr/>
        </p:nvPicPr>
        <p:blipFill>
          <a:blip r:embed="rId4">
            <a:extLst>
              <a:ext uri="{28A0092B-C50C-407E-A947-70E740481C1C}">
                <a14:useLocalDpi xmlns:a14="http://schemas.microsoft.com/office/drawing/2010/main" val="0"/>
              </a:ext>
            </a:extLst>
          </a:blip>
          <a:stretch>
            <a:fillRect/>
          </a:stretch>
        </p:blipFill>
        <p:spPr>
          <a:xfrm>
            <a:off x="8554440" y="3373134"/>
            <a:ext cx="3240000" cy="3240000"/>
          </a:xfrm>
          <a:prstGeom prst="rect">
            <a:avLst/>
          </a:prstGeom>
        </p:spPr>
      </p:pic>
      <p:pic>
        <p:nvPicPr>
          <p:cNvPr id="22" name="Picture 21"/>
          <p:cNvPicPr>
            <a:picLocks/>
          </p:cNvPicPr>
          <p:nvPr/>
        </p:nvPicPr>
        <p:blipFill>
          <a:blip r:embed="rId5">
            <a:extLst>
              <a:ext uri="{28A0092B-C50C-407E-A947-70E740481C1C}">
                <a14:useLocalDpi xmlns:a14="http://schemas.microsoft.com/office/drawing/2010/main" val="0"/>
              </a:ext>
            </a:extLst>
          </a:blip>
          <a:stretch>
            <a:fillRect/>
          </a:stretch>
        </p:blipFill>
        <p:spPr>
          <a:xfrm>
            <a:off x="9544440" y="1065307"/>
            <a:ext cx="720000" cy="720000"/>
          </a:xfrm>
          <a:prstGeom prst="rect">
            <a:avLst/>
          </a:prstGeom>
        </p:spPr>
      </p:pic>
      <p:pic>
        <p:nvPicPr>
          <p:cNvPr id="23" name="Picture 22"/>
          <p:cNvPicPr>
            <a:picLocks/>
          </p:cNvPicPr>
          <p:nvPr/>
        </p:nvPicPr>
        <p:blipFill>
          <a:blip r:embed="rId6">
            <a:extLst>
              <a:ext uri="{28A0092B-C50C-407E-A947-70E740481C1C}">
                <a14:useLocalDpi xmlns:a14="http://schemas.microsoft.com/office/drawing/2010/main" val="0"/>
              </a:ext>
            </a:extLst>
          </a:blip>
          <a:stretch>
            <a:fillRect/>
          </a:stretch>
        </p:blipFill>
        <p:spPr>
          <a:xfrm>
            <a:off x="8775230" y="2388174"/>
            <a:ext cx="720000" cy="720000"/>
          </a:xfrm>
          <a:prstGeom prst="rect">
            <a:avLst/>
          </a:prstGeom>
        </p:spPr>
      </p:pic>
      <p:pic>
        <p:nvPicPr>
          <p:cNvPr id="24" name="Picture 23"/>
          <p:cNvPicPr>
            <a:picLocks/>
          </p:cNvPicPr>
          <p:nvPr/>
        </p:nvPicPr>
        <p:blipFill>
          <a:blip r:embed="rId7">
            <a:extLst>
              <a:ext uri="{28A0092B-C50C-407E-A947-70E740481C1C}">
                <a14:useLocalDpi xmlns:a14="http://schemas.microsoft.com/office/drawing/2010/main" val="0"/>
              </a:ext>
            </a:extLst>
          </a:blip>
          <a:stretch>
            <a:fillRect/>
          </a:stretch>
        </p:blipFill>
        <p:spPr>
          <a:xfrm>
            <a:off x="10853650" y="1848174"/>
            <a:ext cx="720000" cy="720000"/>
          </a:xfrm>
          <a:prstGeom prst="rect">
            <a:avLst/>
          </a:prstGeom>
        </p:spPr>
      </p:pic>
      <p:pic>
        <p:nvPicPr>
          <p:cNvPr id="6" name="Picture 5"/>
          <p:cNvPicPr>
            <a:picLocks/>
          </p:cNvPicPr>
          <p:nvPr/>
        </p:nvPicPr>
        <p:blipFill rotWithShape="1">
          <a:blip r:embed="rId8">
            <a:extLst>
              <a:ext uri="{28A0092B-C50C-407E-A947-70E740481C1C}">
                <a14:useLocalDpi xmlns:a14="http://schemas.microsoft.com/office/drawing/2010/main" val="0"/>
              </a:ext>
            </a:extLst>
          </a:blip>
          <a:srcRect t="26051"/>
          <a:stretch/>
        </p:blipFill>
        <p:spPr>
          <a:xfrm>
            <a:off x="370779" y="525307"/>
            <a:ext cx="3600000" cy="3600000"/>
          </a:xfrm>
          <a:prstGeom prst="rect">
            <a:avLst/>
          </a:prstGeom>
        </p:spPr>
      </p:pic>
      <p:pic>
        <p:nvPicPr>
          <p:cNvPr id="7" name="Picture 6"/>
          <p:cNvPicPr>
            <a:picLocks/>
          </p:cNvPicPr>
          <p:nvPr/>
        </p:nvPicPr>
        <p:blipFill rotWithShape="1">
          <a:blip r:embed="rId9" cstate="print">
            <a:extLst>
              <a:ext uri="{28A0092B-C50C-407E-A947-70E740481C1C}">
                <a14:useLocalDpi xmlns:a14="http://schemas.microsoft.com/office/drawing/2010/main" val="0"/>
              </a:ext>
            </a:extLst>
          </a:blip>
          <a:srcRect t="10369" b="22058"/>
          <a:stretch/>
        </p:blipFill>
        <p:spPr>
          <a:xfrm>
            <a:off x="4297690" y="525307"/>
            <a:ext cx="3600000" cy="3600000"/>
          </a:xfrm>
          <a:prstGeom prst="rect">
            <a:avLst/>
          </a:prstGeom>
        </p:spPr>
      </p:pic>
    </p:spTree>
    <p:extLst>
      <p:ext uri="{BB962C8B-B14F-4D97-AF65-F5344CB8AC3E}">
        <p14:creationId xmlns:p14="http://schemas.microsoft.com/office/powerpoint/2010/main" val="2789877163"/>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715F278-C456-403B-9715-7A82943FFE80}" type="datetimeFigureOut">
              <a:rPr lang="en-GB" smtClean="0"/>
              <a:t>26/10/2017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
        <p:nvSpPr>
          <p:cNvPr id="10" name="Title 1"/>
          <p:cNvSpPr>
            <a:spLocks noGrp="1"/>
          </p:cNvSpPr>
          <p:nvPr>
            <p:ph type="title"/>
          </p:nvPr>
        </p:nvSpPr>
        <p:spPr>
          <a:xfrm>
            <a:off x="838201" y="212726"/>
            <a:ext cx="9096023" cy="1440000"/>
          </a:xfrm>
          <a:solidFill>
            <a:srgbClr val="EFEFF0"/>
          </a:solidFill>
        </p:spPr>
        <p:txBody>
          <a:bodyPr/>
          <a:lstStyle/>
          <a:p>
            <a:r>
              <a:rPr lang="en-US"/>
              <a:t>Click to edit Master title style</a:t>
            </a:r>
            <a:endParaRPr lang="en-GB" dirty="0"/>
          </a:p>
        </p:txBody>
      </p:sp>
      <p:sp>
        <p:nvSpPr>
          <p:cNvPr id="14" name="Rectangle 13"/>
          <p:cNvSpPr/>
          <p:nvPr userDrawn="1"/>
        </p:nvSpPr>
        <p:spPr>
          <a:xfrm>
            <a:off x="10447987" y="212726"/>
            <a:ext cx="1440000" cy="144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80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1529345363"/>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6618514" y="1760765"/>
            <a:ext cx="5272039" cy="776971"/>
          </a:xfrm>
          <a:solidFill>
            <a:srgbClr val="003C69"/>
          </a:solidFill>
        </p:spPr>
        <p:txBody>
          <a:bodyPr anchor="b"/>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618514" y="2710416"/>
            <a:ext cx="5272039" cy="3584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fld id="{3715F278-C456-403B-9715-7A82943FFE80}" type="datetimeFigureOut">
              <a:rPr lang="en-GB" smtClean="0"/>
              <a:t>26/10/2017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
        <p:nvSpPr>
          <p:cNvPr id="17" name="Text Placeholder 4"/>
          <p:cNvSpPr>
            <a:spLocks noGrp="1"/>
          </p:cNvSpPr>
          <p:nvPr>
            <p:ph type="body" sz="quarter" idx="15"/>
          </p:nvPr>
        </p:nvSpPr>
        <p:spPr>
          <a:xfrm>
            <a:off x="823962" y="1771650"/>
            <a:ext cx="5272039" cy="776971"/>
          </a:xfrm>
          <a:solidFill>
            <a:srgbClr val="003C69"/>
          </a:solidFill>
        </p:spPr>
        <p:txBody>
          <a:bodyPr anchor="b"/>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p:cNvSpPr>
            <a:spLocks noGrp="1"/>
          </p:cNvSpPr>
          <p:nvPr>
            <p:ph sz="quarter" idx="16"/>
          </p:nvPr>
        </p:nvSpPr>
        <p:spPr>
          <a:xfrm>
            <a:off x="818518" y="2718021"/>
            <a:ext cx="5282924" cy="3584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itle 1"/>
          <p:cNvSpPr>
            <a:spLocks noGrp="1"/>
          </p:cNvSpPr>
          <p:nvPr>
            <p:ph type="title"/>
          </p:nvPr>
        </p:nvSpPr>
        <p:spPr>
          <a:xfrm>
            <a:off x="838201" y="212726"/>
            <a:ext cx="9096023" cy="1440000"/>
          </a:xfrm>
          <a:solidFill>
            <a:srgbClr val="EFEFF0"/>
          </a:solidFill>
        </p:spPr>
        <p:txBody>
          <a:bodyPr/>
          <a:lstStyle/>
          <a:p>
            <a:r>
              <a:rPr lang="en-US"/>
              <a:t>Click to edit Master title style</a:t>
            </a:r>
            <a:endParaRPr lang="en-GB" dirty="0"/>
          </a:p>
        </p:txBody>
      </p:sp>
      <p:sp>
        <p:nvSpPr>
          <p:cNvPr id="13" name="Rectangle 12"/>
          <p:cNvSpPr/>
          <p:nvPr userDrawn="1"/>
        </p:nvSpPr>
        <p:spPr>
          <a:xfrm>
            <a:off x="10447987" y="212726"/>
            <a:ext cx="1440000" cy="14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1345851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15F278-C456-403B-9715-7A82943FFE80}" type="datetimeFigureOut">
              <a:rPr lang="en-GB" smtClean="0"/>
              <a:t>26/10/2017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
        <p:nvSpPr>
          <p:cNvPr id="11" name="Title 1"/>
          <p:cNvSpPr>
            <a:spLocks noGrp="1"/>
          </p:cNvSpPr>
          <p:nvPr>
            <p:ph type="title"/>
          </p:nvPr>
        </p:nvSpPr>
        <p:spPr>
          <a:xfrm>
            <a:off x="838201" y="212726"/>
            <a:ext cx="9096023" cy="1440000"/>
          </a:xfrm>
          <a:solidFill>
            <a:srgbClr val="EFEFF0"/>
          </a:solidFill>
        </p:spPr>
        <p:txBody>
          <a:bodyPr/>
          <a:lstStyle/>
          <a:p>
            <a:r>
              <a:rPr lang="en-US"/>
              <a:t>Click to edit Master title style</a:t>
            </a:r>
            <a:endParaRPr lang="en-GB" dirty="0"/>
          </a:p>
        </p:txBody>
      </p:sp>
      <p:sp>
        <p:nvSpPr>
          <p:cNvPr id="12" name="Rectangle 11"/>
          <p:cNvSpPr/>
          <p:nvPr userDrawn="1"/>
        </p:nvSpPr>
        <p:spPr>
          <a:xfrm>
            <a:off x="10447987" y="212726"/>
            <a:ext cx="1440000" cy="14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1669936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15F278-C456-403B-9715-7A82943FFE80}" type="datetimeFigureOut">
              <a:rPr lang="en-GB" smtClean="0"/>
              <a:t>26/10/2017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2300332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solidFill>
            <a:srgbClr val="FFB500"/>
          </a:solidFill>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5183188" y="457201"/>
            <a:ext cx="6172200" cy="540385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715F278-C456-403B-9715-7A82943FFE80}" type="datetimeFigureOut">
              <a:rPr lang="en-GB" smtClean="0"/>
              <a:t>26/10/2017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584894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solidFill>
            <a:srgbClr val="FFB500"/>
          </a:solidFill>
        </p:spPr>
        <p:txBody>
          <a:bodyPr anchor="b"/>
          <a:lstStyle>
            <a:lvl1pPr>
              <a:defRPr sz="2400"/>
            </a:lvl1pPr>
          </a:lstStyle>
          <a:p>
            <a:r>
              <a:rPr lang="en-US"/>
              <a:t>Click to edit Master title style</a:t>
            </a:r>
            <a:endParaRPr lang="en-GB" dirty="0"/>
          </a:p>
        </p:txBody>
      </p:sp>
      <p:sp>
        <p:nvSpPr>
          <p:cNvPr id="3" name="Picture Placeholder 2"/>
          <p:cNvSpPr>
            <a:spLocks noGrp="1"/>
          </p:cNvSpPr>
          <p:nvPr>
            <p:ph type="pic" idx="1"/>
          </p:nvPr>
        </p:nvSpPr>
        <p:spPr>
          <a:xfrm>
            <a:off x="5183188" y="457201"/>
            <a:ext cx="6172200" cy="540385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715F278-C456-403B-9715-7A82943FFE80}" type="datetimeFigureOut">
              <a:rPr lang="en-GB" smtClean="0"/>
              <a:t>26/10/2017</a:t>
            </a:fld>
            <a:endParaRPr lang="en-GB"/>
          </a:p>
        </p:txBody>
      </p:sp>
      <p:sp>
        <p:nvSpPr>
          <p:cNvPr id="6" name="Footer Placeholder 5"/>
          <p:cNvSpPr>
            <a:spLocks noGrp="1"/>
          </p:cNvSpPr>
          <p:nvPr>
            <p:ph type="ftr" sz="quarter" idx="11"/>
          </p:nvPr>
        </p:nvSpPr>
        <p:spPr/>
        <p:txBody>
          <a:bodyPr/>
          <a:lstStyle/>
          <a:p>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
        <p:nvSpPr>
          <p:cNvPr id="11" name="Slide Number Placeholder 6"/>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Tree>
    <p:extLst>
      <p:ext uri="{BB962C8B-B14F-4D97-AF65-F5344CB8AC3E}">
        <p14:creationId xmlns:p14="http://schemas.microsoft.com/office/powerpoint/2010/main" val="248436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2" y="1825626"/>
            <a:ext cx="9096021" cy="41749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3715F278-C456-403B-9715-7A82943FFE80}" type="datetimeFigureOut">
              <a:rPr lang="en-GB" smtClean="0"/>
              <a:t>26/10/2017</a:t>
            </a:fld>
            <a:endParaRPr lang="en-GB"/>
          </a:p>
        </p:txBody>
      </p:sp>
      <p:sp>
        <p:nvSpPr>
          <p:cNvPr id="5" name="Footer Placeholder 4"/>
          <p:cNvSpPr>
            <a:spLocks noGrp="1"/>
          </p:cNvSpPr>
          <p:nvPr>
            <p:ph type="ftr" sz="quarter" idx="11"/>
          </p:nvPr>
        </p:nvSpPr>
        <p:spPr/>
        <p:txBody>
          <a:bodyPr/>
          <a:lstStyle/>
          <a:p>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
        <p:nvSpPr>
          <p:cNvPr id="14" name="Title 1"/>
          <p:cNvSpPr>
            <a:spLocks noGrp="1"/>
          </p:cNvSpPr>
          <p:nvPr>
            <p:ph type="title"/>
          </p:nvPr>
        </p:nvSpPr>
        <p:spPr>
          <a:xfrm>
            <a:off x="838201" y="212726"/>
            <a:ext cx="9096023" cy="1440000"/>
          </a:xfrm>
          <a:solidFill>
            <a:srgbClr val="EFEFF0"/>
          </a:solidFill>
        </p:spPr>
        <p:txBody>
          <a:bodyPr/>
          <a:lstStyle/>
          <a:p>
            <a:r>
              <a:rPr lang="en-US"/>
              <a:t>Click to edit Master title style</a:t>
            </a:r>
            <a:endParaRPr lang="en-GB" dirty="0"/>
          </a:p>
        </p:txBody>
      </p:sp>
      <p:sp>
        <p:nvSpPr>
          <p:cNvPr id="15" name="Rectangle 14"/>
          <p:cNvSpPr/>
          <p:nvPr userDrawn="1"/>
        </p:nvSpPr>
        <p:spPr>
          <a:xfrm>
            <a:off x="10447987" y="212726"/>
            <a:ext cx="1440000" cy="14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Slide Number Placeholder 6"/>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Tree>
    <p:extLst>
      <p:ext uri="{BB962C8B-B14F-4D97-AF65-F5344CB8AC3E}">
        <p14:creationId xmlns:p14="http://schemas.microsoft.com/office/powerpoint/2010/main" val="4284224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564335"/>
          </a:xfrm>
          <a:solidFill>
            <a:srgbClr val="FFB500"/>
          </a:solidFill>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1" y="365125"/>
            <a:ext cx="7734300" cy="55643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715F278-C456-403B-9715-7A82943FFE80}" type="datetimeFigureOut">
              <a:rPr lang="en-GB" smtClean="0"/>
              <a:t>26/10/2017</a:t>
            </a:fld>
            <a:endParaRPr lang="en-GB"/>
          </a:p>
        </p:txBody>
      </p:sp>
      <p:sp>
        <p:nvSpPr>
          <p:cNvPr id="5" name="Footer Placeholder 4"/>
          <p:cNvSpPr>
            <a:spLocks noGrp="1"/>
          </p:cNvSpPr>
          <p:nvPr>
            <p:ph type="ftr" sz="quarter" idx="11"/>
          </p:nvPr>
        </p:nvSpPr>
        <p:spPr/>
        <p:txBody>
          <a:bodyPr/>
          <a:lstStyle/>
          <a:p>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
        <p:nvSpPr>
          <p:cNvPr id="11" name="Slide Number Placeholder 6"/>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Tree>
    <p:extLst>
      <p:ext uri="{BB962C8B-B14F-4D97-AF65-F5344CB8AC3E}">
        <p14:creationId xmlns:p14="http://schemas.microsoft.com/office/powerpoint/2010/main" val="1350212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sz="half" idx="1"/>
          </p:nvPr>
        </p:nvSpPr>
        <p:spPr>
          <a:xfrm>
            <a:off x="711200" y="16764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5994400" y="16764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5994400" y="38100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44511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127000" y="6400801"/>
            <a:ext cx="2844800" cy="365125"/>
          </a:xfrm>
          <a:prstGeom prst="rect">
            <a:avLst/>
          </a:prstGeom>
        </p:spPr>
        <p:txBody>
          <a:bodyPr lIns="0" tIns="0" rIns="0" bIns="0"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fld id="{E433E079-C052-4061-BBF8-629082D3A1B6}" type="slidenum">
              <a:rPr lang="en-US" sz="1400" smtClean="0">
                <a:solidFill>
                  <a:srgbClr val="99C8DF"/>
                </a:solidFill>
                <a:latin typeface="Calibri" panose="020F0502020204030204" pitchFamily="34" charset="0"/>
              </a:rPr>
              <a:pPr eaLnBrk="1" hangingPunct="1">
                <a:defRPr/>
              </a:pPr>
              <a:t>‹#›</a:t>
            </a:fld>
            <a:endParaRPr lang="en-US" sz="1400">
              <a:solidFill>
                <a:srgbClr val="99C8DF"/>
              </a:solidFill>
              <a:latin typeface="Calibri" panose="020F0502020204030204" pitchFamily="34" charset="0"/>
            </a:endParaRPr>
          </a:p>
        </p:txBody>
      </p:sp>
      <p:pic>
        <p:nvPicPr>
          <p:cNvPr id="6" name="Picture 6" descr="TechEd IT Pro logo for title slid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invGray">
          <a:xfrm>
            <a:off x="7924800" y="5257800"/>
            <a:ext cx="4267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72885" y="1416052"/>
            <a:ext cx="10242551" cy="1523495"/>
          </a:xfrm>
        </p:spPr>
        <p:txBody>
          <a:bodyPr>
            <a:noAutofit/>
          </a:bodyPr>
          <a:lstStyle>
            <a:lvl1pPr>
              <a:lnSpc>
                <a:spcPct val="90000"/>
              </a:lnSpc>
              <a:defRPr sz="4800">
                <a:solidFill>
                  <a:schemeClr val="tx1"/>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972885" y="3657602"/>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0"/>
          </p:nvPr>
        </p:nvSpPr>
        <p:spPr>
          <a:xfrm>
            <a:off x="977901" y="228601"/>
            <a:ext cx="5118100" cy="276999"/>
          </a:xfrm>
        </p:spPr>
        <p:txBody>
          <a:bodyPr/>
          <a:lstStyle>
            <a:lvl1pPr>
              <a:buFont typeface="Arial" pitchFamily="34" charset="0"/>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67986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1" y="212726"/>
            <a:ext cx="9096023" cy="1440000"/>
          </a:xfrm>
          <a:solidFill>
            <a:srgbClr val="EFEFF0"/>
          </a:solidFill>
        </p:spPr>
        <p:txBody>
          <a:bodyPr/>
          <a:lstStyle/>
          <a:p>
            <a:r>
              <a:rPr lang="en-US"/>
              <a:t>Click to edit Master title style</a:t>
            </a:r>
            <a:endParaRPr lang="en-GB" dirty="0"/>
          </a:p>
        </p:txBody>
      </p:sp>
      <p:sp>
        <p:nvSpPr>
          <p:cNvPr id="3" name="Content Placeholder 2"/>
          <p:cNvSpPr>
            <a:spLocks noGrp="1"/>
          </p:cNvSpPr>
          <p:nvPr>
            <p:ph idx="1"/>
          </p:nvPr>
        </p:nvSpPr>
        <p:spPr>
          <a:xfrm>
            <a:off x="838201" y="1727652"/>
            <a:ext cx="9096023" cy="42206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715F278-C456-403B-9715-7A82943FFE80}" type="datetimeFigureOut">
              <a:rPr lang="en-GB" smtClean="0"/>
              <a:t>26/10/2017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
        <p:nvSpPr>
          <p:cNvPr id="7" name="Rectangle 6"/>
          <p:cNvSpPr/>
          <p:nvPr/>
        </p:nvSpPr>
        <p:spPr>
          <a:xfrm rot="5400000">
            <a:off x="9060775" y="3117986"/>
            <a:ext cx="4220662" cy="1440000"/>
          </a:xfrm>
          <a:prstGeom prst="rect">
            <a:avLst/>
          </a:prstGeom>
          <a:solidFill>
            <a:srgbClr val="EFEF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800"/>
          </a:p>
        </p:txBody>
      </p:sp>
      <p:sp>
        <p:nvSpPr>
          <p:cNvPr id="9" name="Rectangle 8"/>
          <p:cNvSpPr/>
          <p:nvPr/>
        </p:nvSpPr>
        <p:spPr>
          <a:xfrm>
            <a:off x="10447987" y="212726"/>
            <a:ext cx="1440000" cy="14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1655433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727652"/>
            <a:ext cx="9096023" cy="42206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715F278-C456-403B-9715-7A82943FFE80}" type="datetimeFigureOut">
              <a:rPr lang="en-GB" smtClean="0"/>
              <a:t>26/10/2017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
        <p:nvSpPr>
          <p:cNvPr id="10" name="Title 1"/>
          <p:cNvSpPr>
            <a:spLocks noGrp="1"/>
          </p:cNvSpPr>
          <p:nvPr>
            <p:ph type="title"/>
          </p:nvPr>
        </p:nvSpPr>
        <p:spPr>
          <a:xfrm>
            <a:off x="838201" y="212726"/>
            <a:ext cx="9096023" cy="1440000"/>
          </a:xfrm>
          <a:solidFill>
            <a:srgbClr val="EFEFF0"/>
          </a:solidFill>
        </p:spPr>
        <p:txBody>
          <a:bodyPr/>
          <a:lstStyle/>
          <a:p>
            <a:r>
              <a:rPr lang="en-US"/>
              <a:t>Click to edit Master title style</a:t>
            </a:r>
            <a:endParaRPr lang="en-GB" dirty="0"/>
          </a:p>
        </p:txBody>
      </p:sp>
      <p:sp>
        <p:nvSpPr>
          <p:cNvPr id="11" name="Rectangle 10"/>
          <p:cNvSpPr/>
          <p:nvPr userDrawn="1"/>
        </p:nvSpPr>
        <p:spPr>
          <a:xfrm rot="5400000">
            <a:off x="9060775" y="3117986"/>
            <a:ext cx="4220662" cy="1440000"/>
          </a:xfrm>
          <a:prstGeom prst="rect">
            <a:avLst/>
          </a:prstGeom>
          <a:solidFill>
            <a:srgbClr val="EFEF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800"/>
          </a:p>
        </p:txBody>
      </p:sp>
      <p:sp>
        <p:nvSpPr>
          <p:cNvPr id="12" name="Rectangle 11"/>
          <p:cNvSpPr/>
          <p:nvPr userDrawn="1"/>
        </p:nvSpPr>
        <p:spPr>
          <a:xfrm>
            <a:off x="10447987" y="212726"/>
            <a:ext cx="1440000" cy="144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80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3098124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727652"/>
            <a:ext cx="9096023" cy="42206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715F278-C456-403B-9715-7A82943FFE80}" type="datetimeFigureOut">
              <a:rPr lang="en-GB" smtClean="0"/>
              <a:t>26/10/2017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
        <p:nvSpPr>
          <p:cNvPr id="10" name="Title 1"/>
          <p:cNvSpPr>
            <a:spLocks noGrp="1"/>
          </p:cNvSpPr>
          <p:nvPr>
            <p:ph type="title"/>
          </p:nvPr>
        </p:nvSpPr>
        <p:spPr>
          <a:xfrm>
            <a:off x="838201" y="212726"/>
            <a:ext cx="9096023" cy="1440000"/>
          </a:xfrm>
          <a:solidFill>
            <a:srgbClr val="EFEFF0"/>
          </a:solidFill>
        </p:spPr>
        <p:txBody>
          <a:bodyPr/>
          <a:lstStyle/>
          <a:p>
            <a:r>
              <a:rPr lang="en-US"/>
              <a:t>Click to edit Master title style</a:t>
            </a:r>
            <a:endParaRPr lang="en-GB" dirty="0"/>
          </a:p>
        </p:txBody>
      </p:sp>
      <p:sp>
        <p:nvSpPr>
          <p:cNvPr id="11" name="Rectangle 10"/>
          <p:cNvSpPr/>
          <p:nvPr userDrawn="1"/>
        </p:nvSpPr>
        <p:spPr>
          <a:xfrm rot="5400000">
            <a:off x="9060775" y="3117986"/>
            <a:ext cx="4220662" cy="1440000"/>
          </a:xfrm>
          <a:prstGeom prst="rect">
            <a:avLst/>
          </a:prstGeom>
          <a:solidFill>
            <a:srgbClr val="EFEF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800"/>
          </a:p>
        </p:txBody>
      </p:sp>
      <p:sp>
        <p:nvSpPr>
          <p:cNvPr id="12" name="Rectangle 11"/>
          <p:cNvSpPr/>
          <p:nvPr userDrawn="1"/>
        </p:nvSpPr>
        <p:spPr>
          <a:xfrm>
            <a:off x="10447987" y="212726"/>
            <a:ext cx="1440000" cy="1440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80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420835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27652"/>
            <a:ext cx="7315200" cy="42159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715F278-C456-403B-9715-7A82943FFE80}" type="datetimeFigureOut">
              <a:rPr lang="en-GB" smtClean="0"/>
              <a:t>26/10/2017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
        <p:nvSpPr>
          <p:cNvPr id="10" name="Picture Placeholder 9"/>
          <p:cNvSpPr>
            <a:spLocks noGrp="1"/>
          </p:cNvSpPr>
          <p:nvPr>
            <p:ph type="pic" sz="quarter" idx="13"/>
          </p:nvPr>
        </p:nvSpPr>
        <p:spPr>
          <a:xfrm>
            <a:off x="8415339" y="1727200"/>
            <a:ext cx="3451775" cy="4216400"/>
          </a:xfrm>
          <a:noFill/>
        </p:spPr>
        <p:txBody>
          <a:bodyPr/>
          <a:lstStyle/>
          <a:p>
            <a:r>
              <a:rPr lang="en-US"/>
              <a:t>Click icon to add picture</a:t>
            </a:r>
            <a:endParaRPr lang="en-GB"/>
          </a:p>
        </p:txBody>
      </p:sp>
      <p:sp>
        <p:nvSpPr>
          <p:cNvPr id="11" name="Title 1"/>
          <p:cNvSpPr>
            <a:spLocks noGrp="1"/>
          </p:cNvSpPr>
          <p:nvPr>
            <p:ph type="title"/>
          </p:nvPr>
        </p:nvSpPr>
        <p:spPr>
          <a:xfrm>
            <a:off x="838201" y="212726"/>
            <a:ext cx="9096023" cy="1440000"/>
          </a:xfrm>
          <a:solidFill>
            <a:srgbClr val="EFEFF0"/>
          </a:solidFill>
        </p:spPr>
        <p:txBody>
          <a:bodyPr/>
          <a:lstStyle/>
          <a:p>
            <a:r>
              <a:rPr lang="en-US"/>
              <a:t>Click to edit Master title style</a:t>
            </a:r>
            <a:endParaRPr lang="en-GB" dirty="0"/>
          </a:p>
        </p:txBody>
      </p:sp>
      <p:sp>
        <p:nvSpPr>
          <p:cNvPr id="15" name="Rectangle 14"/>
          <p:cNvSpPr/>
          <p:nvPr userDrawn="1"/>
        </p:nvSpPr>
        <p:spPr>
          <a:xfrm>
            <a:off x="10447987" y="212726"/>
            <a:ext cx="1440000" cy="144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80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3924458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27652"/>
            <a:ext cx="7315200" cy="42159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715F278-C456-403B-9715-7A82943FFE80}" type="datetimeFigureOut">
              <a:rPr lang="en-GB" smtClean="0"/>
              <a:t>26/10/2017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
        <p:nvSpPr>
          <p:cNvPr id="10" name="Picture Placeholder 9"/>
          <p:cNvSpPr>
            <a:spLocks noGrp="1"/>
          </p:cNvSpPr>
          <p:nvPr>
            <p:ph type="pic" sz="quarter" idx="13"/>
          </p:nvPr>
        </p:nvSpPr>
        <p:spPr>
          <a:xfrm>
            <a:off x="8460496" y="1727651"/>
            <a:ext cx="3406619" cy="4216400"/>
          </a:xfrm>
          <a:noFill/>
        </p:spPr>
        <p:txBody>
          <a:bodyPr/>
          <a:lstStyle/>
          <a:p>
            <a:r>
              <a:rPr lang="en-US"/>
              <a:t>Click icon to add picture</a:t>
            </a:r>
            <a:endParaRPr lang="en-GB"/>
          </a:p>
        </p:txBody>
      </p:sp>
      <p:sp>
        <p:nvSpPr>
          <p:cNvPr id="14" name="Title 1"/>
          <p:cNvSpPr>
            <a:spLocks noGrp="1"/>
          </p:cNvSpPr>
          <p:nvPr>
            <p:ph type="title"/>
          </p:nvPr>
        </p:nvSpPr>
        <p:spPr>
          <a:xfrm>
            <a:off x="838201" y="212726"/>
            <a:ext cx="9096023" cy="1440000"/>
          </a:xfrm>
          <a:solidFill>
            <a:srgbClr val="EFEFF0"/>
          </a:solidFill>
        </p:spPr>
        <p:txBody>
          <a:bodyPr/>
          <a:lstStyle/>
          <a:p>
            <a:r>
              <a:rPr lang="en-US"/>
              <a:t>Click to edit Master title style</a:t>
            </a:r>
            <a:endParaRPr lang="en-GB" dirty="0"/>
          </a:p>
        </p:txBody>
      </p:sp>
      <p:sp>
        <p:nvSpPr>
          <p:cNvPr id="15" name="Rectangle 14"/>
          <p:cNvSpPr/>
          <p:nvPr userDrawn="1"/>
        </p:nvSpPr>
        <p:spPr>
          <a:xfrm>
            <a:off x="10447987" y="212726"/>
            <a:ext cx="1440000" cy="14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1105286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27652"/>
            <a:ext cx="7315200" cy="42159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715F278-C456-403B-9715-7A82943FFE80}" type="datetimeFigureOut">
              <a:rPr lang="en-GB" smtClean="0"/>
              <a:t>26/10/2017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1" y="6356352"/>
            <a:ext cx="1323623" cy="365125"/>
          </a:xfrm>
        </p:spPr>
        <p:txBody>
          <a:bodyPr/>
          <a:lstStyle/>
          <a:p>
            <a:fld id="{C2073F64-EB1A-44F8-958F-DF100A0D29B2}" type="slidenum">
              <a:rPr lang="en-GB" smtClean="0"/>
              <a:t>‹#›</a:t>
            </a:fld>
            <a:endParaRPr lang="en-GB"/>
          </a:p>
        </p:txBody>
      </p:sp>
      <p:sp>
        <p:nvSpPr>
          <p:cNvPr id="10" name="Picture Placeholder 9"/>
          <p:cNvSpPr>
            <a:spLocks noGrp="1"/>
          </p:cNvSpPr>
          <p:nvPr>
            <p:ph type="pic" sz="quarter" idx="13"/>
          </p:nvPr>
        </p:nvSpPr>
        <p:spPr>
          <a:xfrm>
            <a:off x="8415339" y="1727200"/>
            <a:ext cx="3451775" cy="4216400"/>
          </a:xfrm>
          <a:noFill/>
        </p:spPr>
        <p:txBody>
          <a:bodyPr/>
          <a:lstStyle/>
          <a:p>
            <a:r>
              <a:rPr lang="en-US"/>
              <a:t>Click icon to add picture</a:t>
            </a:r>
            <a:endParaRPr lang="en-GB"/>
          </a:p>
        </p:txBody>
      </p:sp>
      <p:sp>
        <p:nvSpPr>
          <p:cNvPr id="14" name="Title 1"/>
          <p:cNvSpPr>
            <a:spLocks noGrp="1"/>
          </p:cNvSpPr>
          <p:nvPr>
            <p:ph type="title"/>
          </p:nvPr>
        </p:nvSpPr>
        <p:spPr>
          <a:xfrm>
            <a:off x="838201" y="212726"/>
            <a:ext cx="9096023" cy="1440000"/>
          </a:xfrm>
          <a:solidFill>
            <a:srgbClr val="EFEFF0"/>
          </a:solidFill>
        </p:spPr>
        <p:txBody>
          <a:bodyPr/>
          <a:lstStyle/>
          <a:p>
            <a:r>
              <a:rPr lang="en-US"/>
              <a:t>Click to edit Master title style</a:t>
            </a:r>
            <a:endParaRPr lang="en-GB" dirty="0"/>
          </a:p>
        </p:txBody>
      </p:sp>
      <p:sp>
        <p:nvSpPr>
          <p:cNvPr id="15" name="Rectangle 14"/>
          <p:cNvSpPr/>
          <p:nvPr userDrawn="1"/>
        </p:nvSpPr>
        <p:spPr>
          <a:xfrm>
            <a:off x="10447987" y="212726"/>
            <a:ext cx="1440000" cy="1440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80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1904914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27651"/>
            <a:ext cx="7315200" cy="41996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715F278-C456-403B-9715-7A82943FFE80}" type="datetimeFigureOut">
              <a:rPr lang="en-GB" smtClean="0"/>
              <a:t>26/10/2017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1" y="6356352"/>
            <a:ext cx="1338943" cy="365125"/>
          </a:xfrm>
        </p:spPr>
        <p:txBody>
          <a:bodyPr/>
          <a:lstStyle/>
          <a:p>
            <a:fld id="{C2073F64-EB1A-44F8-958F-DF100A0D29B2}" type="slidenum">
              <a:rPr lang="en-GB" smtClean="0"/>
              <a:t>‹#›</a:t>
            </a:fld>
            <a:endParaRPr lang="en-GB"/>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667" y="1727650"/>
            <a:ext cx="3589447" cy="4199621"/>
          </a:xfrm>
          <a:prstGeom prst="rect">
            <a:avLst/>
          </a:prstGeom>
        </p:spPr>
      </p:pic>
      <p:sp>
        <p:nvSpPr>
          <p:cNvPr id="11" name="Title 1"/>
          <p:cNvSpPr>
            <a:spLocks noGrp="1"/>
          </p:cNvSpPr>
          <p:nvPr>
            <p:ph type="title"/>
          </p:nvPr>
        </p:nvSpPr>
        <p:spPr>
          <a:xfrm>
            <a:off x="838201" y="212726"/>
            <a:ext cx="9096023" cy="1440000"/>
          </a:xfrm>
          <a:solidFill>
            <a:srgbClr val="EFEFF0"/>
          </a:solidFill>
        </p:spPr>
        <p:txBody>
          <a:bodyPr/>
          <a:lstStyle/>
          <a:p>
            <a:r>
              <a:rPr lang="en-US"/>
              <a:t>Click to edit Master title style</a:t>
            </a:r>
            <a:endParaRPr lang="en-GB" dirty="0"/>
          </a:p>
        </p:txBody>
      </p:sp>
      <p:sp>
        <p:nvSpPr>
          <p:cNvPr id="14" name="Rectangle 13"/>
          <p:cNvSpPr/>
          <p:nvPr userDrawn="1"/>
        </p:nvSpPr>
        <p:spPr>
          <a:xfrm>
            <a:off x="10447987" y="212726"/>
            <a:ext cx="1440000" cy="144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800"/>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47988" y="6041608"/>
            <a:ext cx="1440000" cy="679869"/>
          </a:xfrm>
          <a:prstGeom prst="rect">
            <a:avLst/>
          </a:prstGeom>
        </p:spPr>
      </p:pic>
    </p:spTree>
    <p:extLst>
      <p:ext uri="{BB962C8B-B14F-4D97-AF65-F5344CB8AC3E}">
        <p14:creationId xmlns:p14="http://schemas.microsoft.com/office/powerpoint/2010/main" val="3305662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72610"/>
            <a:ext cx="8126507" cy="3475187"/>
          </a:xfrm>
          <a:solidFill>
            <a:srgbClr val="FFB500"/>
          </a:solidFill>
        </p:spPr>
        <p:txBody>
          <a:bodyPr anchor="t"/>
          <a:lstStyle>
            <a:lvl1pPr>
              <a:defRPr sz="4500"/>
            </a:lvl1pPr>
          </a:lstStyle>
          <a:p>
            <a:r>
              <a:rPr lang="en-US"/>
              <a:t>Click to edit Master title style</a:t>
            </a:r>
            <a:endParaRPr lang="en-GB" dirty="0"/>
          </a:p>
        </p:txBody>
      </p:sp>
      <p:sp>
        <p:nvSpPr>
          <p:cNvPr id="3" name="Text Placeholder 2"/>
          <p:cNvSpPr>
            <a:spLocks noGrp="1"/>
          </p:cNvSpPr>
          <p:nvPr>
            <p:ph type="body" idx="1"/>
          </p:nvPr>
        </p:nvSpPr>
        <p:spPr>
          <a:xfrm>
            <a:off x="838200" y="2329986"/>
            <a:ext cx="8126507" cy="1099015"/>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15F278-C456-403B-9715-7A82943FFE80}" type="datetimeFigureOut">
              <a:rPr lang="en-GB" smtClean="0"/>
              <a:t>26/10/2017</a:t>
            </a:fld>
            <a:endParaRPr lang="en-GB"/>
          </a:p>
        </p:txBody>
      </p:sp>
      <p:sp>
        <p:nvSpPr>
          <p:cNvPr id="5" name="Footer Placeholder 4"/>
          <p:cNvSpPr>
            <a:spLocks noGrp="1"/>
          </p:cNvSpPr>
          <p:nvPr>
            <p:ph type="ftr" sz="quarter" idx="11"/>
          </p:nvPr>
        </p:nvSpPr>
        <p:spPr/>
        <p:txBody>
          <a:bodyPr/>
          <a:lstStyle/>
          <a:p>
            <a:endParaRPr lang="en-GB"/>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98719" y="3947797"/>
            <a:ext cx="2761488" cy="2773680"/>
          </a:xfrm>
          <a:prstGeom prst="rect">
            <a:avLst/>
          </a:prstGeom>
        </p:spPr>
      </p:pic>
    </p:spTree>
    <p:extLst>
      <p:ext uri="{BB962C8B-B14F-4D97-AF65-F5344CB8AC3E}">
        <p14:creationId xmlns:p14="http://schemas.microsoft.com/office/powerpoint/2010/main" val="587400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7"/>
            <a:ext cx="9568543" cy="1325563"/>
          </a:xfrm>
          <a:prstGeom prst="rect">
            <a:avLst/>
          </a:prstGeom>
          <a:noFill/>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2" y="1825625"/>
            <a:ext cx="9568543"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715F278-C456-403B-9715-7A82943FFE80}" type="datetimeFigureOut">
              <a:rPr lang="en-GB" smtClean="0"/>
              <a:t>26/10/2017</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2073F64-EB1A-44F8-958F-DF100A0D29B2}" type="slidenum">
              <a:rPr lang="en-GB" smtClean="0"/>
              <a:t>‹#›</a:t>
            </a:fld>
            <a:endParaRPr lang="en-GB"/>
          </a:p>
        </p:txBody>
      </p:sp>
    </p:spTree>
    <p:extLst>
      <p:ext uri="{BB962C8B-B14F-4D97-AF65-F5344CB8AC3E}">
        <p14:creationId xmlns:p14="http://schemas.microsoft.com/office/powerpoint/2010/main" val="28168135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2" r:id="rId18"/>
    <p:sldLayoutId id="2147483693"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91.png"/><Relationship Id="rId4" Type="http://schemas.openxmlformats.org/officeDocument/2006/relationships/image" Target="../media/image87.png"/></Relationships>
</file>

<file path=ppt/slides/_rels/slide11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6.png"/><Relationship Id="rId7" Type="http://schemas.openxmlformats.org/officeDocument/2006/relationships/image" Target="../media/image93.png"/><Relationship Id="rId12" Type="http://schemas.openxmlformats.org/officeDocument/2006/relationships/image" Target="../media/image98.jpe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7.png"/><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87.png"/><Relationship Id="rId9" Type="http://schemas.openxmlformats.org/officeDocument/2006/relationships/image" Target="../media/image95.png"/></Relationships>
</file>

<file path=ppt/slides/_rels/slide1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a:solidFill>
                  <a:srgbClr val="002060"/>
                </a:solidFill>
              </a:rPr>
              <a:t>IS3313 Server Virtualization Fundamentals</a:t>
            </a:r>
            <a:endParaRPr lang="en-GB" dirty="0">
              <a:solidFill>
                <a:srgbClr val="002060"/>
              </a:solidFill>
            </a:endParaRPr>
          </a:p>
        </p:txBody>
      </p:sp>
      <p:sp>
        <p:nvSpPr>
          <p:cNvPr id="3" name="Subtitle 2"/>
          <p:cNvSpPr>
            <a:spLocks noGrp="1"/>
          </p:cNvSpPr>
          <p:nvPr>
            <p:ph type="subTitle" idx="1"/>
          </p:nvPr>
        </p:nvSpPr>
        <p:spPr/>
        <p:txBody>
          <a:bodyPr/>
          <a:lstStyle/>
          <a:p>
            <a:r>
              <a:rPr lang="en-GB" dirty="0"/>
              <a:t>Dr John </a:t>
            </a:r>
            <a:r>
              <a:rPr lang="en-GB" dirty="0" err="1"/>
              <a:t>O’Donoghue</a:t>
            </a:r>
            <a:endParaRPr lang="en-GB" dirty="0"/>
          </a:p>
        </p:txBody>
      </p:sp>
    </p:spTree>
    <p:extLst>
      <p:ext uri="{BB962C8B-B14F-4D97-AF65-F5344CB8AC3E}">
        <p14:creationId xmlns:p14="http://schemas.microsoft.com/office/powerpoint/2010/main" val="1736266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Architecture</a:t>
            </a:r>
          </a:p>
        </p:txBody>
      </p:sp>
      <p:pic>
        <p:nvPicPr>
          <p:cNvPr id="64513" name="Picture 1"/>
          <p:cNvPicPr>
            <a:picLocks noGrp="1" noChangeAspect="1" noChangeArrowheads="1"/>
          </p:cNvPicPr>
          <p:nvPr>
            <p:ph idx="1"/>
          </p:nvPr>
        </p:nvPicPr>
        <p:blipFill>
          <a:blip r:embed="rId2" cstate="print"/>
          <a:srcRect/>
          <a:stretch>
            <a:fillRect/>
          </a:stretch>
        </p:blipFill>
        <p:spPr bwMode="auto">
          <a:xfrm>
            <a:off x="1898807" y="1828800"/>
            <a:ext cx="8394389" cy="4876800"/>
          </a:xfrm>
          <a:prstGeom prst="rect">
            <a:avLst/>
          </a:prstGeom>
          <a:noFill/>
          <a:ln w="9525">
            <a:noFill/>
            <a:miter lim="800000"/>
            <a:headEnd/>
            <a:tailEnd/>
          </a:ln>
          <a:effectLst/>
        </p:spPr>
      </p:pic>
    </p:spTree>
    <p:extLst>
      <p:ext uri="{BB962C8B-B14F-4D97-AF65-F5344CB8AC3E}">
        <p14:creationId xmlns:p14="http://schemas.microsoft.com/office/powerpoint/2010/main" val="1257932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Issues</a:t>
            </a:r>
          </a:p>
        </p:txBody>
      </p:sp>
      <p:sp>
        <p:nvSpPr>
          <p:cNvPr id="3" name="Content Placeholder 2"/>
          <p:cNvSpPr>
            <a:spLocks noGrp="1"/>
          </p:cNvSpPr>
          <p:nvPr>
            <p:ph idx="1"/>
          </p:nvPr>
        </p:nvSpPr>
        <p:spPr>
          <a:xfrm>
            <a:off x="838201" y="1752600"/>
            <a:ext cx="8229600" cy="5105400"/>
          </a:xfrm>
        </p:spPr>
        <p:txBody>
          <a:bodyPr>
            <a:noAutofit/>
          </a:bodyPr>
          <a:lstStyle/>
          <a:p>
            <a:r>
              <a:rPr lang="en-US" dirty="0"/>
              <a:t>Essential technique of cloud properties implementation</a:t>
            </a:r>
          </a:p>
          <a:p>
            <a:pPr lvl="1"/>
            <a:r>
              <a:rPr lang="en-US" dirty="0"/>
              <a:t>Live migration of virtual machines</a:t>
            </a:r>
          </a:p>
          <a:p>
            <a:pPr lvl="2"/>
            <a:r>
              <a:rPr lang="en-US" dirty="0"/>
              <a:t>Migrate a virtual machine from one physical machine to another in the run time with a small amount of performance down grade.</a:t>
            </a:r>
            <a:br>
              <a:rPr lang="en-US" dirty="0"/>
            </a:br>
            <a:endParaRPr lang="en-US" dirty="0"/>
          </a:p>
          <a:p>
            <a:r>
              <a:rPr lang="en-US" dirty="0"/>
              <a:t>Virtualization enabled cloud properties :</a:t>
            </a:r>
          </a:p>
          <a:p>
            <a:pPr lvl="1"/>
            <a:r>
              <a:rPr lang="en-US" dirty="0"/>
              <a:t>Scalability</a:t>
            </a:r>
          </a:p>
          <a:p>
            <a:pPr lvl="2"/>
            <a:r>
              <a:rPr lang="en-US" dirty="0"/>
              <a:t>Virtual machine system automatic scale up</a:t>
            </a:r>
          </a:p>
          <a:p>
            <a:pPr lvl="1"/>
            <a:r>
              <a:rPr lang="en-US" dirty="0"/>
              <a:t>Availability</a:t>
            </a:r>
          </a:p>
          <a:p>
            <a:pPr lvl="2"/>
            <a:r>
              <a:rPr lang="en-US" dirty="0"/>
              <a:t>Fault tolerant of hardware and software</a:t>
            </a:r>
          </a:p>
          <a:p>
            <a:pPr lvl="1"/>
            <a:r>
              <a:rPr lang="en-US" dirty="0"/>
              <a:t>Manageability</a:t>
            </a:r>
          </a:p>
          <a:p>
            <a:pPr lvl="2"/>
            <a:r>
              <a:rPr lang="en-US" dirty="0"/>
              <a:t>Automatic physical to virtual system transformation</a:t>
            </a:r>
          </a:p>
          <a:p>
            <a:pPr lvl="1"/>
            <a:r>
              <a:rPr lang="en-US" dirty="0"/>
              <a:t>Performance</a:t>
            </a:r>
          </a:p>
          <a:p>
            <a:pPr lvl="2"/>
            <a:r>
              <a:rPr lang="en-US" dirty="0"/>
              <a:t>Dynamically virtual machine level load balancing</a:t>
            </a:r>
          </a:p>
        </p:txBody>
      </p:sp>
    </p:spTree>
    <p:extLst>
      <p:ext uri="{BB962C8B-B14F-4D97-AF65-F5344CB8AC3E}">
        <p14:creationId xmlns:p14="http://schemas.microsoft.com/office/powerpoint/2010/main" val="6652644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Migration Technique</a:t>
            </a:r>
          </a:p>
        </p:txBody>
      </p:sp>
      <p:sp>
        <p:nvSpPr>
          <p:cNvPr id="3" name="Content Placeholder 2"/>
          <p:cNvSpPr>
            <a:spLocks noGrp="1"/>
          </p:cNvSpPr>
          <p:nvPr>
            <p:ph idx="1"/>
          </p:nvPr>
        </p:nvSpPr>
        <p:spPr/>
        <p:txBody>
          <a:bodyPr/>
          <a:lstStyle/>
          <a:p>
            <a:r>
              <a:rPr lang="en-US" dirty="0"/>
              <a:t>Pre-assumption :</a:t>
            </a:r>
          </a:p>
          <a:p>
            <a:pPr lvl="1"/>
            <a:r>
              <a:rPr lang="en-US" dirty="0"/>
              <a:t>We assume that all storage resources are</a:t>
            </a:r>
            <a:br>
              <a:rPr lang="en-US" dirty="0"/>
            </a:br>
            <a:r>
              <a:rPr lang="en-US" dirty="0"/>
              <a:t>separated from computing resources.</a:t>
            </a:r>
          </a:p>
          <a:p>
            <a:pPr lvl="1"/>
            <a:r>
              <a:rPr lang="en-US" dirty="0"/>
              <a:t>Storage devices of VMs are attached from</a:t>
            </a:r>
            <a:br>
              <a:rPr lang="en-US" dirty="0"/>
            </a:br>
            <a:r>
              <a:rPr lang="en-US" dirty="0"/>
              <a:t>network :</a:t>
            </a:r>
          </a:p>
          <a:p>
            <a:pPr lvl="2"/>
            <a:r>
              <a:rPr lang="en-US" b="1" i="1" dirty="0"/>
              <a:t>NAS</a:t>
            </a:r>
            <a:r>
              <a:rPr lang="en-US" dirty="0"/>
              <a:t>: NFS, CIFS</a:t>
            </a:r>
          </a:p>
          <a:p>
            <a:pPr lvl="2"/>
            <a:r>
              <a:rPr lang="en-US" b="1" i="1" dirty="0"/>
              <a:t>SAN</a:t>
            </a:r>
            <a:r>
              <a:rPr lang="en-US" dirty="0"/>
              <a:t>: </a:t>
            </a:r>
            <a:r>
              <a:rPr lang="en-US" dirty="0" err="1"/>
              <a:t>Fibre</a:t>
            </a:r>
            <a:r>
              <a:rPr lang="en-US" dirty="0"/>
              <a:t> Channel</a:t>
            </a:r>
          </a:p>
          <a:p>
            <a:pPr lvl="2"/>
            <a:r>
              <a:rPr lang="en-US" b="1" i="1" dirty="0" err="1"/>
              <a:t>iSCSI</a:t>
            </a:r>
            <a:r>
              <a:rPr lang="en-US" dirty="0"/>
              <a:t>, network block device</a:t>
            </a:r>
          </a:p>
          <a:p>
            <a:pPr lvl="2"/>
            <a:r>
              <a:rPr lang="en-US" b="1" i="1" dirty="0" err="1"/>
              <a:t>drdb</a:t>
            </a:r>
            <a:r>
              <a:rPr lang="en-US" dirty="0"/>
              <a:t> network RAID</a:t>
            </a:r>
          </a:p>
          <a:p>
            <a:pPr lvl="1"/>
            <a:r>
              <a:rPr lang="en-US" dirty="0"/>
              <a:t>Require high quality network  connection</a:t>
            </a:r>
          </a:p>
          <a:p>
            <a:pPr lvl="2"/>
            <a:r>
              <a:rPr lang="en-US" dirty="0"/>
              <a:t>Common L2 network (LAN)</a:t>
            </a:r>
          </a:p>
          <a:p>
            <a:pPr lvl="2"/>
            <a:r>
              <a:rPr lang="en-US" dirty="0"/>
              <a:t>L3 re-routing </a:t>
            </a:r>
          </a:p>
        </p:txBody>
      </p:sp>
      <p:pic>
        <p:nvPicPr>
          <p:cNvPr id="148482" name="Picture 2"/>
          <p:cNvPicPr>
            <a:picLocks noChangeAspect="1" noChangeArrowheads="1"/>
          </p:cNvPicPr>
          <p:nvPr/>
        </p:nvPicPr>
        <p:blipFill>
          <a:blip r:embed="rId2" cstate="print"/>
          <a:srcRect/>
          <a:stretch>
            <a:fillRect/>
          </a:stretch>
        </p:blipFill>
        <p:spPr bwMode="auto">
          <a:xfrm>
            <a:off x="6837039" y="2335307"/>
            <a:ext cx="2743200" cy="3901377"/>
          </a:xfrm>
          <a:prstGeom prst="rect">
            <a:avLst/>
          </a:prstGeom>
          <a:noFill/>
          <a:ln w="9525">
            <a:noFill/>
            <a:miter lim="800000"/>
            <a:headEnd/>
            <a:tailEnd/>
          </a:ln>
          <a:effectLst/>
        </p:spPr>
      </p:pic>
      <p:sp>
        <p:nvSpPr>
          <p:cNvPr id="5" name="Rectangle 4"/>
          <p:cNvSpPr/>
          <p:nvPr/>
        </p:nvSpPr>
        <p:spPr>
          <a:xfrm>
            <a:off x="6974541" y="2743200"/>
            <a:ext cx="457200" cy="274320"/>
          </a:xfrm>
          <a:prstGeom prst="rect">
            <a:avLst/>
          </a:prstGeom>
        </p:spPr>
        <p:style>
          <a:lnRef idx="0">
            <a:schemeClr val="accent6"/>
          </a:lnRef>
          <a:fillRef idx="3">
            <a:schemeClr val="accent6"/>
          </a:fillRef>
          <a:effectRef idx="3">
            <a:schemeClr val="accent6"/>
          </a:effectRef>
          <a:fontRef idx="minor">
            <a:schemeClr val="lt1"/>
          </a:fontRef>
        </p:style>
        <p:txBody>
          <a:bodyPr wrap="none" rtlCol="0" anchor="ctr"/>
          <a:lstStyle/>
          <a:p>
            <a:pPr algn="ctr"/>
            <a:r>
              <a:rPr lang="en-US" sz="1200" b="1" i="1" dirty="0"/>
              <a:t>VM 1</a:t>
            </a:r>
          </a:p>
        </p:txBody>
      </p:sp>
      <p:sp>
        <p:nvSpPr>
          <p:cNvPr id="27" name="Rectangle 26"/>
          <p:cNvSpPr/>
          <p:nvPr/>
        </p:nvSpPr>
        <p:spPr>
          <a:xfrm>
            <a:off x="7930037" y="2743200"/>
            <a:ext cx="457200" cy="274320"/>
          </a:xfrm>
          <a:prstGeom prst="rect">
            <a:avLst/>
          </a:prstGeom>
        </p:spPr>
        <p:style>
          <a:lnRef idx="0">
            <a:schemeClr val="accent1"/>
          </a:lnRef>
          <a:fillRef idx="3">
            <a:schemeClr val="accent1"/>
          </a:fillRef>
          <a:effectRef idx="3">
            <a:schemeClr val="accent1"/>
          </a:effectRef>
          <a:fontRef idx="minor">
            <a:schemeClr val="lt1"/>
          </a:fontRef>
        </p:style>
        <p:txBody>
          <a:bodyPr wrap="none" rtlCol="0" anchor="ctr"/>
          <a:lstStyle/>
          <a:p>
            <a:pPr algn="ctr"/>
            <a:r>
              <a:rPr lang="en-US" sz="1200" b="1" i="1" dirty="0"/>
              <a:t>VM 2</a:t>
            </a:r>
          </a:p>
        </p:txBody>
      </p:sp>
      <p:sp>
        <p:nvSpPr>
          <p:cNvPr id="29" name="Round Diagonal Corner Rectangle 28"/>
          <p:cNvSpPr/>
          <p:nvPr/>
        </p:nvSpPr>
        <p:spPr>
          <a:xfrm>
            <a:off x="8858993" y="5613970"/>
            <a:ext cx="548640" cy="457200"/>
          </a:xfrm>
          <a:prstGeom prst="round2DiagRect">
            <a:avLst/>
          </a:prstGeom>
        </p:spPr>
        <p:style>
          <a:lnRef idx="0">
            <a:schemeClr val="accent6"/>
          </a:lnRef>
          <a:fillRef idx="3">
            <a:schemeClr val="accent6"/>
          </a:fillRef>
          <a:effectRef idx="3">
            <a:schemeClr val="accent6"/>
          </a:effectRef>
          <a:fontRef idx="minor">
            <a:schemeClr val="lt1"/>
          </a:fontRef>
        </p:style>
        <p:txBody>
          <a:bodyPr wrap="none" rtlCol="0" anchor="ctr"/>
          <a:lstStyle/>
          <a:p>
            <a:pPr algn="ctr"/>
            <a:r>
              <a:rPr lang="en-US" sz="1200" b="1" i="1" dirty="0"/>
              <a:t>VM 1</a:t>
            </a:r>
          </a:p>
          <a:p>
            <a:pPr algn="ctr"/>
            <a:r>
              <a:rPr lang="en-US" sz="1200" b="1" i="1" dirty="0"/>
              <a:t>Disk</a:t>
            </a:r>
          </a:p>
        </p:txBody>
      </p:sp>
      <p:sp>
        <p:nvSpPr>
          <p:cNvPr id="30" name="Round Diagonal Corner Rectangle 29"/>
          <p:cNvSpPr/>
          <p:nvPr/>
        </p:nvSpPr>
        <p:spPr>
          <a:xfrm>
            <a:off x="7934319" y="5613970"/>
            <a:ext cx="548640" cy="457200"/>
          </a:xfrm>
          <a:prstGeom prst="round2DiagRect">
            <a:avLst/>
          </a:prstGeom>
        </p:spPr>
        <p:style>
          <a:lnRef idx="0">
            <a:schemeClr val="accent1"/>
          </a:lnRef>
          <a:fillRef idx="3">
            <a:schemeClr val="accent1"/>
          </a:fillRef>
          <a:effectRef idx="3">
            <a:schemeClr val="accent1"/>
          </a:effectRef>
          <a:fontRef idx="minor">
            <a:schemeClr val="lt1"/>
          </a:fontRef>
        </p:style>
        <p:txBody>
          <a:bodyPr wrap="none" rtlCol="0" anchor="ctr"/>
          <a:lstStyle/>
          <a:p>
            <a:pPr algn="ctr"/>
            <a:r>
              <a:rPr lang="en-US" sz="1200" b="1" i="1" dirty="0"/>
              <a:t>VM 2</a:t>
            </a:r>
          </a:p>
          <a:p>
            <a:pPr algn="ctr"/>
            <a:r>
              <a:rPr lang="en-US" sz="1200" b="1" i="1" dirty="0"/>
              <a:t>Disk</a:t>
            </a:r>
          </a:p>
        </p:txBody>
      </p:sp>
    </p:spTree>
    <p:extLst>
      <p:ext uri="{BB962C8B-B14F-4D97-AF65-F5344CB8AC3E}">
        <p14:creationId xmlns:p14="http://schemas.microsoft.com/office/powerpoint/2010/main" val="34988333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Migration Technique</a:t>
            </a:r>
          </a:p>
        </p:txBody>
      </p:sp>
      <p:sp>
        <p:nvSpPr>
          <p:cNvPr id="3" name="Content Placeholder 2"/>
          <p:cNvSpPr>
            <a:spLocks noGrp="1"/>
          </p:cNvSpPr>
          <p:nvPr>
            <p:ph idx="1"/>
          </p:nvPr>
        </p:nvSpPr>
        <p:spPr>
          <a:xfrm>
            <a:off x="1093694" y="1818573"/>
            <a:ext cx="4724400" cy="4953000"/>
          </a:xfrm>
        </p:spPr>
        <p:txBody>
          <a:bodyPr>
            <a:noAutofit/>
          </a:bodyPr>
          <a:lstStyle/>
          <a:p>
            <a:r>
              <a:rPr lang="en-US" dirty="0"/>
              <a:t>Challenges of live migration :</a:t>
            </a:r>
          </a:p>
          <a:p>
            <a:pPr lvl="1"/>
            <a:r>
              <a:rPr lang="en-GB" dirty="0"/>
              <a:t>VMs have lots of state in memory</a:t>
            </a:r>
          </a:p>
          <a:p>
            <a:pPr lvl="1"/>
            <a:r>
              <a:rPr lang="en-GB" dirty="0"/>
              <a:t>Some VMs have soft real-time</a:t>
            </a:r>
            <a:br>
              <a:rPr lang="en-GB" dirty="0"/>
            </a:br>
            <a:r>
              <a:rPr lang="en-GB" dirty="0"/>
              <a:t>requirements :</a:t>
            </a:r>
          </a:p>
          <a:p>
            <a:pPr lvl="2"/>
            <a:r>
              <a:rPr lang="en-GB" dirty="0"/>
              <a:t>For examples, web servers, </a:t>
            </a:r>
            <a:br>
              <a:rPr lang="en-GB" dirty="0"/>
            </a:br>
            <a:r>
              <a:rPr lang="en-GB" dirty="0"/>
              <a:t>databases and game servers, ...etc.</a:t>
            </a:r>
          </a:p>
          <a:p>
            <a:pPr lvl="2"/>
            <a:r>
              <a:rPr lang="en-GB" dirty="0"/>
              <a:t>Need to minimize down-time</a:t>
            </a:r>
            <a:endParaRPr lang="en-US" dirty="0"/>
          </a:p>
          <a:p>
            <a:r>
              <a:rPr lang="en-GB" dirty="0"/>
              <a:t>Relocation strategy :</a:t>
            </a:r>
          </a:p>
          <a:p>
            <a:pPr marL="822960" lvl="1" indent="-365760">
              <a:buFont typeface="+mj-lt"/>
              <a:buAutoNum type="arabicPeriod"/>
            </a:pPr>
            <a:r>
              <a:rPr lang="en-GB" dirty="0"/>
              <a:t>Pre-migration process</a:t>
            </a:r>
          </a:p>
          <a:p>
            <a:pPr marL="822960" lvl="1" indent="-365760">
              <a:buFont typeface="+mj-lt"/>
              <a:buAutoNum type="arabicPeriod"/>
            </a:pPr>
            <a:r>
              <a:rPr lang="en-GB" dirty="0"/>
              <a:t>Reservation process</a:t>
            </a:r>
          </a:p>
          <a:p>
            <a:pPr marL="822960" lvl="1" indent="-365760">
              <a:buFont typeface="+mj-lt"/>
              <a:buAutoNum type="arabicPeriod"/>
            </a:pPr>
            <a:r>
              <a:rPr lang="en-GB" dirty="0"/>
              <a:t>Iterative pre-copy</a:t>
            </a:r>
          </a:p>
          <a:p>
            <a:pPr marL="822960" lvl="1" indent="-365760">
              <a:buFont typeface="+mj-lt"/>
              <a:buAutoNum type="arabicPeriod"/>
            </a:pPr>
            <a:r>
              <a:rPr lang="en-GB" dirty="0"/>
              <a:t>Stop and copy</a:t>
            </a:r>
          </a:p>
          <a:p>
            <a:pPr marL="822960" lvl="1" indent="-365760">
              <a:buFont typeface="+mj-lt"/>
              <a:buAutoNum type="arabicPeriod"/>
            </a:pPr>
            <a:r>
              <a:rPr lang="en-GB" dirty="0"/>
              <a:t>Commitment</a:t>
            </a:r>
          </a:p>
        </p:txBody>
      </p:sp>
      <p:pic>
        <p:nvPicPr>
          <p:cNvPr id="149506" name="Picture 2"/>
          <p:cNvPicPr>
            <a:picLocks noChangeAspect="1" noChangeArrowheads="1"/>
          </p:cNvPicPr>
          <p:nvPr/>
        </p:nvPicPr>
        <p:blipFill>
          <a:blip r:embed="rId2" cstate="print"/>
          <a:srcRect/>
          <a:stretch>
            <a:fillRect/>
          </a:stretch>
        </p:blipFill>
        <p:spPr bwMode="auto">
          <a:xfrm>
            <a:off x="6386983" y="1818573"/>
            <a:ext cx="3223182" cy="4754880"/>
          </a:xfrm>
          <a:prstGeom prst="rect">
            <a:avLst/>
          </a:prstGeom>
          <a:noFill/>
          <a:ln w="9525">
            <a:noFill/>
            <a:miter lim="800000"/>
            <a:headEnd/>
            <a:tailEnd/>
          </a:ln>
          <a:effectLst/>
        </p:spPr>
      </p:pic>
    </p:spTree>
    <p:extLst>
      <p:ext uri="{BB962C8B-B14F-4D97-AF65-F5344CB8AC3E}">
        <p14:creationId xmlns:p14="http://schemas.microsoft.com/office/powerpoint/2010/main" val="26178355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Migration Technique</a:t>
            </a:r>
          </a:p>
        </p:txBody>
      </p:sp>
      <p:sp>
        <p:nvSpPr>
          <p:cNvPr id="5" name="Rounded Rectangle 4"/>
          <p:cNvSpPr/>
          <p:nvPr/>
        </p:nvSpPr>
        <p:spPr>
          <a:xfrm>
            <a:off x="2590800" y="1722120"/>
            <a:ext cx="3017520" cy="640080"/>
          </a:xfrm>
          <a:prstGeom prst="roundRect">
            <a:avLst/>
          </a:prstGeom>
          <a:gradFill flip="none" rotWithShape="1">
            <a:gsLst>
              <a:gs pos="0">
                <a:schemeClr val="accent3">
                  <a:lumMod val="40000"/>
                  <a:lumOff val="60000"/>
                </a:schemeClr>
              </a:gs>
              <a:gs pos="50000">
                <a:schemeClr val="accent3">
                  <a:lumMod val="75000"/>
                </a:schemeClr>
              </a:gs>
              <a:gs pos="100000">
                <a:schemeClr val="accent3">
                  <a:lumMod val="50000"/>
                </a:schemeClr>
              </a:gs>
            </a:gsLst>
            <a:lin ang="16200000" scaled="1"/>
            <a:tileRect/>
          </a:gradFill>
          <a:ln w="57150"/>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a:t>Pre-migration process</a:t>
            </a:r>
          </a:p>
        </p:txBody>
      </p:sp>
      <p:sp>
        <p:nvSpPr>
          <p:cNvPr id="6" name="Rounded Rectangle 5"/>
          <p:cNvSpPr/>
          <p:nvPr/>
        </p:nvSpPr>
        <p:spPr>
          <a:xfrm>
            <a:off x="2590800" y="2693670"/>
            <a:ext cx="3017520" cy="640080"/>
          </a:xfrm>
          <a:prstGeom prst="roundRect">
            <a:avLst/>
          </a:prstGeom>
          <a:gradFill flip="none" rotWithShape="1">
            <a:gsLst>
              <a:gs pos="0">
                <a:schemeClr val="accent3">
                  <a:lumMod val="40000"/>
                  <a:lumOff val="60000"/>
                </a:schemeClr>
              </a:gs>
              <a:gs pos="50000">
                <a:schemeClr val="accent3">
                  <a:lumMod val="75000"/>
                </a:schemeClr>
              </a:gs>
              <a:gs pos="100000">
                <a:schemeClr val="accent3">
                  <a:lumMod val="50000"/>
                </a:schemeClr>
              </a:gs>
            </a:gsLst>
            <a:lin ang="16200000" scaled="1"/>
            <a:tileRect/>
          </a:gradFill>
          <a:ln w="57150"/>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a:t>Reservation process</a:t>
            </a:r>
          </a:p>
        </p:txBody>
      </p:sp>
      <p:sp>
        <p:nvSpPr>
          <p:cNvPr id="7" name="Rounded Rectangle 6"/>
          <p:cNvSpPr/>
          <p:nvPr/>
        </p:nvSpPr>
        <p:spPr>
          <a:xfrm>
            <a:off x="2590800" y="3665220"/>
            <a:ext cx="3017520" cy="640080"/>
          </a:xfrm>
          <a:prstGeom prst="roundRect">
            <a:avLst/>
          </a:prstGeom>
          <a:gradFill flip="none" rotWithShape="1">
            <a:gsLst>
              <a:gs pos="0">
                <a:schemeClr val="accent3">
                  <a:lumMod val="40000"/>
                  <a:lumOff val="60000"/>
                </a:schemeClr>
              </a:gs>
              <a:gs pos="50000">
                <a:schemeClr val="accent3">
                  <a:lumMod val="75000"/>
                </a:schemeClr>
              </a:gs>
              <a:gs pos="100000">
                <a:schemeClr val="accent3">
                  <a:lumMod val="50000"/>
                </a:schemeClr>
              </a:gs>
            </a:gsLst>
            <a:lin ang="16200000" scaled="1"/>
            <a:tileRect/>
          </a:gradFill>
          <a:ln w="57150"/>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a:t>Iterative pre-copy</a:t>
            </a:r>
          </a:p>
        </p:txBody>
      </p:sp>
      <p:sp>
        <p:nvSpPr>
          <p:cNvPr id="8" name="Rounded Rectangle 7"/>
          <p:cNvSpPr/>
          <p:nvPr/>
        </p:nvSpPr>
        <p:spPr>
          <a:xfrm>
            <a:off x="2590800" y="4636770"/>
            <a:ext cx="3017520" cy="640080"/>
          </a:xfrm>
          <a:prstGeom prst="roundRect">
            <a:avLst/>
          </a:prstGeom>
          <a:gradFill flip="none" rotWithShape="1">
            <a:gsLst>
              <a:gs pos="0">
                <a:schemeClr val="accent3">
                  <a:lumMod val="40000"/>
                  <a:lumOff val="60000"/>
                </a:schemeClr>
              </a:gs>
              <a:gs pos="50000">
                <a:schemeClr val="accent3">
                  <a:lumMod val="75000"/>
                </a:schemeClr>
              </a:gs>
              <a:gs pos="100000">
                <a:schemeClr val="accent3">
                  <a:lumMod val="50000"/>
                </a:schemeClr>
              </a:gs>
            </a:gsLst>
            <a:lin ang="16200000" scaled="1"/>
            <a:tileRect/>
          </a:gradFill>
          <a:ln w="57150"/>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a:t>Stop and copy</a:t>
            </a:r>
          </a:p>
        </p:txBody>
      </p:sp>
      <p:sp>
        <p:nvSpPr>
          <p:cNvPr id="9" name="Rounded Rectangle 8"/>
          <p:cNvSpPr/>
          <p:nvPr/>
        </p:nvSpPr>
        <p:spPr>
          <a:xfrm>
            <a:off x="2590800" y="5608320"/>
            <a:ext cx="3017520" cy="640080"/>
          </a:xfrm>
          <a:prstGeom prst="roundRect">
            <a:avLst/>
          </a:prstGeom>
          <a:gradFill flip="none" rotWithShape="1">
            <a:gsLst>
              <a:gs pos="0">
                <a:schemeClr val="accent3">
                  <a:lumMod val="40000"/>
                  <a:lumOff val="60000"/>
                </a:schemeClr>
              </a:gs>
              <a:gs pos="50000">
                <a:schemeClr val="accent3">
                  <a:lumMod val="75000"/>
                </a:schemeClr>
              </a:gs>
              <a:gs pos="100000">
                <a:schemeClr val="accent3">
                  <a:lumMod val="50000"/>
                </a:schemeClr>
              </a:gs>
            </a:gsLst>
            <a:lin ang="16200000" scaled="1"/>
            <a:tileRect/>
          </a:gradFill>
          <a:ln w="57150"/>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a:t>Commitment</a:t>
            </a:r>
          </a:p>
        </p:txBody>
      </p:sp>
      <p:sp>
        <p:nvSpPr>
          <p:cNvPr id="10" name="Down Arrow 9"/>
          <p:cNvSpPr/>
          <p:nvPr/>
        </p:nvSpPr>
        <p:spPr>
          <a:xfrm>
            <a:off x="3916680" y="2418194"/>
            <a:ext cx="365760" cy="274320"/>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1" name="Down Arrow 10"/>
          <p:cNvSpPr/>
          <p:nvPr/>
        </p:nvSpPr>
        <p:spPr>
          <a:xfrm>
            <a:off x="3916680" y="3393554"/>
            <a:ext cx="365760" cy="274320"/>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2" name="Down Arrow 11"/>
          <p:cNvSpPr/>
          <p:nvPr/>
        </p:nvSpPr>
        <p:spPr>
          <a:xfrm>
            <a:off x="3916680" y="4368914"/>
            <a:ext cx="365760" cy="274320"/>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3" name="Down Arrow 12"/>
          <p:cNvSpPr/>
          <p:nvPr/>
        </p:nvSpPr>
        <p:spPr>
          <a:xfrm>
            <a:off x="3916680" y="5344274"/>
            <a:ext cx="365760" cy="274320"/>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6" name="Rounded Rectangular Callout 15"/>
          <p:cNvSpPr/>
          <p:nvPr/>
        </p:nvSpPr>
        <p:spPr>
          <a:xfrm>
            <a:off x="6339156" y="3515474"/>
            <a:ext cx="3657600" cy="914400"/>
          </a:xfrm>
          <a:prstGeom prst="wedgeRoundRectCallout">
            <a:avLst>
              <a:gd name="adj1" fmla="val -68586"/>
              <a:gd name="adj2" fmla="val -209091"/>
              <a:gd name="adj3" fmla="val 16667"/>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marL="182880" indent="-182880">
              <a:buFont typeface="Arial" pitchFamily="34" charset="0"/>
              <a:buChar char="•"/>
            </a:pPr>
            <a:r>
              <a:rPr lang="en-GB" sz="1600" b="1" dirty="0">
                <a:solidFill>
                  <a:schemeClr val="accent2">
                    <a:lumMod val="50000"/>
                  </a:schemeClr>
                </a:solidFill>
              </a:rPr>
              <a:t>VM active on host A</a:t>
            </a:r>
          </a:p>
          <a:p>
            <a:pPr marL="182880" indent="-182880">
              <a:buFont typeface="Arial" pitchFamily="34" charset="0"/>
              <a:buChar char="•"/>
            </a:pPr>
            <a:r>
              <a:rPr lang="en-GB" sz="1600" b="1" dirty="0">
                <a:solidFill>
                  <a:schemeClr val="accent2">
                    <a:lumMod val="50000"/>
                  </a:schemeClr>
                </a:solidFill>
              </a:rPr>
              <a:t>Destination host selected</a:t>
            </a:r>
            <a:br>
              <a:rPr lang="en-GB" sz="1600" b="1" dirty="0">
                <a:solidFill>
                  <a:schemeClr val="accent2">
                    <a:lumMod val="50000"/>
                  </a:schemeClr>
                </a:solidFill>
              </a:rPr>
            </a:br>
            <a:r>
              <a:rPr lang="en-GB" sz="1600" b="1" dirty="0">
                <a:solidFill>
                  <a:schemeClr val="accent2">
                    <a:lumMod val="50000"/>
                  </a:schemeClr>
                </a:solidFill>
              </a:rPr>
              <a:t>(Block devices mirrored)</a:t>
            </a:r>
          </a:p>
        </p:txBody>
      </p:sp>
      <p:sp>
        <p:nvSpPr>
          <p:cNvPr id="17" name="Rounded Rectangular Callout 16"/>
          <p:cNvSpPr/>
          <p:nvPr/>
        </p:nvSpPr>
        <p:spPr>
          <a:xfrm>
            <a:off x="6339156" y="3515474"/>
            <a:ext cx="3657600" cy="914400"/>
          </a:xfrm>
          <a:prstGeom prst="wedgeRoundRectCallout">
            <a:avLst>
              <a:gd name="adj1" fmla="val -67462"/>
              <a:gd name="adj2" fmla="val -109091"/>
              <a:gd name="adj3" fmla="val 16667"/>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marL="182880" indent="-182880">
              <a:buFont typeface="Arial" pitchFamily="34" charset="0"/>
              <a:buChar char="•"/>
            </a:pPr>
            <a:r>
              <a:rPr lang="en-US" sz="1600" b="1" dirty="0">
                <a:solidFill>
                  <a:schemeClr val="accent2">
                    <a:lumMod val="50000"/>
                  </a:schemeClr>
                </a:solidFill>
              </a:rPr>
              <a:t>Initialize container on target host</a:t>
            </a:r>
          </a:p>
        </p:txBody>
      </p:sp>
      <p:sp>
        <p:nvSpPr>
          <p:cNvPr id="18" name="Rounded Rectangular Callout 17"/>
          <p:cNvSpPr/>
          <p:nvPr/>
        </p:nvSpPr>
        <p:spPr>
          <a:xfrm>
            <a:off x="6339156" y="3515474"/>
            <a:ext cx="3657600" cy="914400"/>
          </a:xfrm>
          <a:prstGeom prst="wedgeRoundRectCallout">
            <a:avLst>
              <a:gd name="adj1" fmla="val -67182"/>
              <a:gd name="adj2" fmla="val 1022"/>
              <a:gd name="adj3" fmla="val 16667"/>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marL="182880" indent="-182880">
              <a:buFont typeface="Arial" pitchFamily="34" charset="0"/>
              <a:buChar char="•"/>
            </a:pPr>
            <a:r>
              <a:rPr lang="en-US" sz="1600" b="1" dirty="0">
                <a:solidFill>
                  <a:schemeClr val="accent2">
                    <a:lumMod val="50000"/>
                  </a:schemeClr>
                </a:solidFill>
              </a:rPr>
              <a:t>Copy dirty pages in successive rounds</a:t>
            </a:r>
          </a:p>
        </p:txBody>
      </p:sp>
      <p:sp>
        <p:nvSpPr>
          <p:cNvPr id="19" name="Rounded Rectangular Callout 18"/>
          <p:cNvSpPr/>
          <p:nvPr/>
        </p:nvSpPr>
        <p:spPr>
          <a:xfrm>
            <a:off x="6339156" y="3515474"/>
            <a:ext cx="3657600" cy="914400"/>
          </a:xfrm>
          <a:prstGeom prst="wedgeRoundRectCallout">
            <a:avLst>
              <a:gd name="adj1" fmla="val -67182"/>
              <a:gd name="adj2" fmla="val 104393"/>
              <a:gd name="adj3" fmla="val 16667"/>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marL="182880" indent="-182880">
              <a:buFont typeface="Arial" pitchFamily="34" charset="0"/>
              <a:buChar char="•"/>
            </a:pPr>
            <a:r>
              <a:rPr lang="en-US" sz="1600" b="1" dirty="0">
                <a:solidFill>
                  <a:schemeClr val="accent2">
                    <a:lumMod val="50000"/>
                  </a:schemeClr>
                </a:solidFill>
              </a:rPr>
              <a:t>Suspend VM on host A</a:t>
            </a:r>
          </a:p>
          <a:p>
            <a:pPr marL="182880" indent="-182880">
              <a:buFont typeface="Arial" pitchFamily="34" charset="0"/>
              <a:buChar char="•"/>
            </a:pPr>
            <a:r>
              <a:rPr lang="en-US" sz="1600" b="1" dirty="0">
                <a:solidFill>
                  <a:schemeClr val="accent2">
                    <a:lumMod val="50000"/>
                  </a:schemeClr>
                </a:solidFill>
              </a:rPr>
              <a:t>Redirect network traffic</a:t>
            </a:r>
          </a:p>
          <a:p>
            <a:pPr marL="182880" indent="-182880">
              <a:buFont typeface="Arial" pitchFamily="34" charset="0"/>
              <a:buChar char="•"/>
            </a:pPr>
            <a:r>
              <a:rPr lang="en-US" sz="1600" b="1" dirty="0">
                <a:solidFill>
                  <a:schemeClr val="accent2">
                    <a:lumMod val="50000"/>
                  </a:schemeClr>
                </a:solidFill>
              </a:rPr>
              <a:t>Synch remaining state</a:t>
            </a:r>
          </a:p>
        </p:txBody>
      </p:sp>
      <p:sp>
        <p:nvSpPr>
          <p:cNvPr id="20" name="Rounded Rectangular Callout 19"/>
          <p:cNvSpPr/>
          <p:nvPr/>
        </p:nvSpPr>
        <p:spPr>
          <a:xfrm>
            <a:off x="6339156" y="3515474"/>
            <a:ext cx="3657600" cy="914400"/>
          </a:xfrm>
          <a:prstGeom prst="wedgeRoundRectCallout">
            <a:avLst>
              <a:gd name="adj1" fmla="val -68025"/>
              <a:gd name="adj2" fmla="val 214505"/>
              <a:gd name="adj3" fmla="val 16667"/>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marL="182880" indent="-182880">
              <a:buFont typeface="Arial" pitchFamily="34" charset="0"/>
              <a:buChar char="•"/>
            </a:pPr>
            <a:r>
              <a:rPr lang="en-US" sz="1600" b="1" dirty="0">
                <a:solidFill>
                  <a:schemeClr val="accent2">
                    <a:lumMod val="50000"/>
                  </a:schemeClr>
                </a:solidFill>
              </a:rPr>
              <a:t>Activate on host B</a:t>
            </a:r>
          </a:p>
          <a:p>
            <a:pPr marL="182880" indent="-182880">
              <a:buFont typeface="Arial" pitchFamily="34" charset="0"/>
              <a:buChar char="•"/>
            </a:pPr>
            <a:r>
              <a:rPr lang="en-US" sz="1600" b="1" dirty="0">
                <a:solidFill>
                  <a:schemeClr val="accent2">
                    <a:lumMod val="50000"/>
                  </a:schemeClr>
                </a:solidFill>
              </a:rPr>
              <a:t>VM state on host A released</a:t>
            </a:r>
          </a:p>
        </p:txBody>
      </p:sp>
      <p:pic>
        <p:nvPicPr>
          <p:cNvPr id="150531" name="Picture 3"/>
          <p:cNvPicPr>
            <a:picLocks noChangeAspect="1" noChangeArrowheads="1"/>
          </p:cNvPicPr>
          <p:nvPr/>
        </p:nvPicPr>
        <p:blipFill>
          <a:blip r:embed="rId2" cstate="print"/>
          <a:srcRect/>
          <a:stretch>
            <a:fillRect/>
          </a:stretch>
        </p:blipFill>
        <p:spPr bwMode="auto">
          <a:xfrm>
            <a:off x="2133601" y="3352801"/>
            <a:ext cx="804863" cy="1420813"/>
          </a:xfrm>
          <a:prstGeom prst="rect">
            <a:avLst/>
          </a:prstGeom>
          <a:noFill/>
          <a:ln w="9525">
            <a:noFill/>
            <a:miter lim="800000"/>
            <a:headEnd/>
            <a:tailEnd/>
          </a:ln>
          <a:effectLst/>
        </p:spPr>
      </p:pic>
    </p:spTree>
    <p:extLst>
      <p:ext uri="{BB962C8B-B14F-4D97-AF65-F5344CB8AC3E}">
        <p14:creationId xmlns:p14="http://schemas.microsoft.com/office/powerpoint/2010/main" val="34009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50531"/>
                                        </p:tgtEl>
                                        <p:attrNameLst>
                                          <p:attrName>style.visibility</p:attrName>
                                        </p:attrNameLst>
                                      </p:cBhvr>
                                      <p:to>
                                        <p:strVal val="visible"/>
                                      </p:to>
                                    </p:set>
                                    <p:animEffect transition="in" filter="fade">
                                      <p:cBhvr>
                                        <p:cTn id="37" dur="500"/>
                                        <p:tgtEl>
                                          <p:spTgt spid="1505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par>
                                <p:cTn id="47" presetID="22" presetClass="entr" presetSubtype="1"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childTnLst>
                          </p:cTn>
                        </p:par>
                        <p:par>
                          <p:cTn id="59" fill="hold">
                            <p:stCondLst>
                              <p:cond delay="500"/>
                            </p:stCondLst>
                            <p:childTnLst>
                              <p:par>
                                <p:cTn id="60" presetID="22" presetClass="entr" presetSubtype="1"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up)">
                                      <p:cBhvr>
                                        <p:cTn id="62" dur="500"/>
                                        <p:tgtEl>
                                          <p:spTgt spid="13"/>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up)">
                                      <p:cBhvr>
                                        <p:cTn id="65" dur="500"/>
                                        <p:tgtEl>
                                          <p:spTgt spid="9"/>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P spid="16" grpId="0" animBg="1"/>
      <p:bldP spid="17" grpId="0" animBg="1"/>
      <p:bldP spid="17" grpId="1" animBg="1"/>
      <p:bldP spid="18" grpId="0" animBg="1"/>
      <p:bldP spid="18" grpId="1" animBg="1"/>
      <p:bldP spid="19" grpId="0" animBg="1"/>
      <p:bldP spid="19" grpId="1" animBg="1"/>
      <p:bldP spid="2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3"/>
          <p:cNvSpPr>
            <a:spLocks noChangeArrowheads="1"/>
          </p:cNvSpPr>
          <p:nvPr/>
        </p:nvSpPr>
        <p:spPr bwMode="auto">
          <a:xfrm>
            <a:off x="1576112" y="2667000"/>
            <a:ext cx="3600450" cy="36004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grpSp>
        <p:nvGrpSpPr>
          <p:cNvPr id="225" name="Group 9"/>
          <p:cNvGrpSpPr>
            <a:grpSpLocks/>
          </p:cNvGrpSpPr>
          <p:nvPr/>
        </p:nvGrpSpPr>
        <p:grpSpPr bwMode="auto">
          <a:xfrm>
            <a:off x="1576112" y="2667001"/>
            <a:ext cx="3600450" cy="2881313"/>
            <a:chOff x="385" y="1366"/>
            <a:chExt cx="2268" cy="1815"/>
          </a:xfrm>
        </p:grpSpPr>
        <p:sp>
          <p:nvSpPr>
            <p:cNvPr id="226" name="Rectangle 10"/>
            <p:cNvSpPr>
              <a:spLocks noChangeArrowheads="1"/>
            </p:cNvSpPr>
            <p:nvPr/>
          </p:nvSpPr>
          <p:spPr bwMode="auto">
            <a:xfrm>
              <a:off x="385" y="1366"/>
              <a:ext cx="2268" cy="1588"/>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227" name="Line 11"/>
            <p:cNvSpPr>
              <a:spLocks noChangeShapeType="1"/>
            </p:cNvSpPr>
            <p:nvPr/>
          </p:nvSpPr>
          <p:spPr bwMode="auto">
            <a:xfrm>
              <a:off x="1519" y="2954"/>
              <a:ext cx="1" cy="227"/>
            </a:xfrm>
            <a:prstGeom prst="line">
              <a:avLst/>
            </a:prstGeom>
            <a:noFill/>
            <a:ln w="38100">
              <a:solidFill>
                <a:srgbClr val="000000"/>
              </a:solidFill>
              <a:round/>
              <a:headEnd/>
              <a:tailEnd type="triangle" w="med" len="med"/>
            </a:ln>
          </p:spPr>
          <p:txBody>
            <a:bodyPr/>
            <a:lstStyle/>
            <a:p>
              <a:pPr>
                <a:defRPr/>
              </a:pPr>
              <a:endParaRPr lang="en-US" kern="0">
                <a:solidFill>
                  <a:sysClr val="windowText" lastClr="000000"/>
                </a:solidFill>
              </a:endParaRPr>
            </a:p>
          </p:txBody>
        </p:sp>
      </p:grpSp>
      <p:grpSp>
        <p:nvGrpSpPr>
          <p:cNvPr id="213" name="Group 6"/>
          <p:cNvGrpSpPr>
            <a:grpSpLocks/>
          </p:cNvGrpSpPr>
          <p:nvPr/>
        </p:nvGrpSpPr>
        <p:grpSpPr bwMode="auto">
          <a:xfrm>
            <a:off x="1576112" y="2667001"/>
            <a:ext cx="3600450" cy="2339975"/>
            <a:chOff x="385" y="1366"/>
            <a:chExt cx="2268" cy="1474"/>
          </a:xfrm>
        </p:grpSpPr>
        <p:sp>
          <p:nvSpPr>
            <p:cNvPr id="214" name="Rectangle 7"/>
            <p:cNvSpPr>
              <a:spLocks noChangeArrowheads="1"/>
            </p:cNvSpPr>
            <p:nvPr/>
          </p:nvSpPr>
          <p:spPr bwMode="auto">
            <a:xfrm>
              <a:off x="385" y="1366"/>
              <a:ext cx="2268" cy="1134"/>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215" name="Line 8"/>
            <p:cNvSpPr>
              <a:spLocks noChangeShapeType="1"/>
            </p:cNvSpPr>
            <p:nvPr/>
          </p:nvSpPr>
          <p:spPr bwMode="auto">
            <a:xfrm>
              <a:off x="1519" y="2500"/>
              <a:ext cx="0" cy="340"/>
            </a:xfrm>
            <a:prstGeom prst="line">
              <a:avLst/>
            </a:prstGeom>
            <a:noFill/>
            <a:ln w="38100">
              <a:solidFill>
                <a:srgbClr val="000000"/>
              </a:solidFill>
              <a:round/>
              <a:headEnd/>
              <a:tailEnd type="triangle" w="med" len="med"/>
            </a:ln>
          </p:spPr>
          <p:txBody>
            <a:bodyPr/>
            <a:lstStyle/>
            <a:p>
              <a:pPr>
                <a:defRPr/>
              </a:pPr>
              <a:endParaRPr lang="en-US" kern="0">
                <a:solidFill>
                  <a:sysClr val="windowText" lastClr="000000"/>
                </a:solidFill>
              </a:endParaRPr>
            </a:p>
          </p:txBody>
        </p:sp>
      </p:grpSp>
      <p:sp>
        <p:nvSpPr>
          <p:cNvPr id="2" name="Title 1"/>
          <p:cNvSpPr>
            <a:spLocks noGrp="1"/>
          </p:cNvSpPr>
          <p:nvPr>
            <p:ph type="title"/>
          </p:nvPr>
        </p:nvSpPr>
        <p:spPr/>
        <p:txBody>
          <a:bodyPr/>
          <a:lstStyle/>
          <a:p>
            <a:r>
              <a:rPr lang="en-US" dirty="0"/>
              <a:t>Live Migration Technique</a:t>
            </a:r>
          </a:p>
        </p:txBody>
      </p:sp>
      <p:sp>
        <p:nvSpPr>
          <p:cNvPr id="62" name="Rectangle 61"/>
          <p:cNvSpPr/>
          <p:nvPr/>
        </p:nvSpPr>
        <p:spPr>
          <a:xfrm>
            <a:off x="2049431" y="1905001"/>
            <a:ext cx="6974986" cy="584775"/>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Pre-copy migration : Round 1</a:t>
            </a:r>
          </a:p>
        </p:txBody>
      </p:sp>
      <p:sp>
        <p:nvSpPr>
          <p:cNvPr id="145" name="Rectangle 16"/>
          <p:cNvSpPr>
            <a:spLocks noChangeArrowheads="1"/>
          </p:cNvSpPr>
          <p:nvPr/>
        </p:nvSpPr>
        <p:spPr bwMode="auto">
          <a:xfrm>
            <a:off x="1934887" y="3746500"/>
            <a:ext cx="360362"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47" name="Rectangle 18"/>
          <p:cNvSpPr>
            <a:spLocks noChangeArrowheads="1"/>
          </p:cNvSpPr>
          <p:nvPr/>
        </p:nvSpPr>
        <p:spPr bwMode="auto">
          <a:xfrm>
            <a:off x="1934887" y="5184775"/>
            <a:ext cx="360362"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48" name="Rectangle 19"/>
          <p:cNvSpPr>
            <a:spLocks noChangeArrowheads="1"/>
          </p:cNvSpPr>
          <p:nvPr/>
        </p:nvSpPr>
        <p:spPr bwMode="auto">
          <a:xfrm>
            <a:off x="3014387" y="4465638"/>
            <a:ext cx="360362"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49" name="Rectangle 20"/>
          <p:cNvSpPr>
            <a:spLocks noChangeArrowheads="1"/>
          </p:cNvSpPr>
          <p:nvPr/>
        </p:nvSpPr>
        <p:spPr bwMode="auto">
          <a:xfrm>
            <a:off x="3735112" y="4105275"/>
            <a:ext cx="360362"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50" name="Rectangle 21"/>
          <p:cNvSpPr>
            <a:spLocks noChangeArrowheads="1"/>
          </p:cNvSpPr>
          <p:nvPr/>
        </p:nvSpPr>
        <p:spPr bwMode="auto">
          <a:xfrm>
            <a:off x="4455837" y="4467225"/>
            <a:ext cx="360362"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51" name="Rectangle 22"/>
          <p:cNvSpPr>
            <a:spLocks noChangeArrowheads="1"/>
          </p:cNvSpPr>
          <p:nvPr/>
        </p:nvSpPr>
        <p:spPr bwMode="auto">
          <a:xfrm>
            <a:off x="4455837" y="5184775"/>
            <a:ext cx="360362"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52" name="Rectangle 23"/>
          <p:cNvSpPr>
            <a:spLocks noChangeArrowheads="1"/>
          </p:cNvSpPr>
          <p:nvPr/>
        </p:nvSpPr>
        <p:spPr bwMode="auto">
          <a:xfrm>
            <a:off x="4095475" y="3384550"/>
            <a:ext cx="360363"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53" name="Rectangle 24"/>
          <p:cNvSpPr>
            <a:spLocks noChangeArrowheads="1"/>
          </p:cNvSpPr>
          <p:nvPr/>
        </p:nvSpPr>
        <p:spPr bwMode="auto">
          <a:xfrm>
            <a:off x="3374750" y="5545138"/>
            <a:ext cx="360363"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54" name="Rectangle 25"/>
          <p:cNvSpPr>
            <a:spLocks noChangeArrowheads="1"/>
          </p:cNvSpPr>
          <p:nvPr/>
        </p:nvSpPr>
        <p:spPr bwMode="auto">
          <a:xfrm>
            <a:off x="3374750" y="4824413"/>
            <a:ext cx="360363"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82" name="Rectangle 2"/>
          <p:cNvSpPr>
            <a:spLocks noChangeArrowheads="1"/>
          </p:cNvSpPr>
          <p:nvPr/>
        </p:nvSpPr>
        <p:spPr bwMode="auto">
          <a:xfrm>
            <a:off x="5897287" y="2667000"/>
            <a:ext cx="3600450" cy="3600450"/>
          </a:xfrm>
          <a:prstGeom prst="rect">
            <a:avLst/>
          </a:prstGeom>
          <a:solidFill>
            <a:srgbClr val="5E574E"/>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grpSp>
        <p:nvGrpSpPr>
          <p:cNvPr id="228" name="Group 31"/>
          <p:cNvGrpSpPr>
            <a:grpSpLocks/>
          </p:cNvGrpSpPr>
          <p:nvPr/>
        </p:nvGrpSpPr>
        <p:grpSpPr bwMode="auto">
          <a:xfrm>
            <a:off x="5897287" y="2667001"/>
            <a:ext cx="3600450" cy="2881313"/>
            <a:chOff x="385" y="1366"/>
            <a:chExt cx="2268" cy="1815"/>
          </a:xfrm>
        </p:grpSpPr>
        <p:sp>
          <p:nvSpPr>
            <p:cNvPr id="229" name="Rectangle 32"/>
            <p:cNvSpPr>
              <a:spLocks noChangeArrowheads="1"/>
            </p:cNvSpPr>
            <p:nvPr/>
          </p:nvSpPr>
          <p:spPr bwMode="auto">
            <a:xfrm>
              <a:off x="385" y="1366"/>
              <a:ext cx="2268" cy="1588"/>
            </a:xfrm>
            <a:prstGeom prst="rect">
              <a:avLst/>
            </a:prstGeom>
            <a:solidFill>
              <a:srgbClr val="5E574E"/>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230" name="Line 33"/>
            <p:cNvSpPr>
              <a:spLocks noChangeShapeType="1"/>
            </p:cNvSpPr>
            <p:nvPr/>
          </p:nvSpPr>
          <p:spPr bwMode="auto">
            <a:xfrm>
              <a:off x="1519" y="2954"/>
              <a:ext cx="1" cy="227"/>
            </a:xfrm>
            <a:prstGeom prst="line">
              <a:avLst/>
            </a:prstGeom>
            <a:noFill/>
            <a:ln w="38100">
              <a:solidFill>
                <a:srgbClr val="000000"/>
              </a:solidFill>
              <a:round/>
              <a:headEnd/>
              <a:tailEnd type="triangle" w="med" len="med"/>
            </a:ln>
          </p:spPr>
          <p:txBody>
            <a:bodyPr/>
            <a:lstStyle/>
            <a:p>
              <a:pPr>
                <a:defRPr/>
              </a:pPr>
              <a:endParaRPr lang="en-US" kern="0">
                <a:solidFill>
                  <a:sysClr val="windowText" lastClr="000000"/>
                </a:solidFill>
              </a:endParaRPr>
            </a:p>
          </p:txBody>
        </p:sp>
      </p:grpSp>
      <p:grpSp>
        <p:nvGrpSpPr>
          <p:cNvPr id="216" name="Group 22"/>
          <p:cNvGrpSpPr>
            <a:grpSpLocks/>
          </p:cNvGrpSpPr>
          <p:nvPr/>
        </p:nvGrpSpPr>
        <p:grpSpPr bwMode="auto">
          <a:xfrm>
            <a:off x="5897287" y="2667001"/>
            <a:ext cx="3600450" cy="2339975"/>
            <a:chOff x="385" y="1366"/>
            <a:chExt cx="2268" cy="1474"/>
          </a:xfrm>
        </p:grpSpPr>
        <p:sp>
          <p:nvSpPr>
            <p:cNvPr id="217" name="Rectangle 23"/>
            <p:cNvSpPr>
              <a:spLocks noChangeArrowheads="1"/>
            </p:cNvSpPr>
            <p:nvPr/>
          </p:nvSpPr>
          <p:spPr bwMode="auto">
            <a:xfrm>
              <a:off x="385" y="1366"/>
              <a:ext cx="2268" cy="1134"/>
            </a:xfrm>
            <a:prstGeom prst="rect">
              <a:avLst/>
            </a:prstGeom>
            <a:solidFill>
              <a:srgbClr val="5E574E"/>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218" name="Line 24"/>
            <p:cNvSpPr>
              <a:spLocks noChangeShapeType="1"/>
            </p:cNvSpPr>
            <p:nvPr/>
          </p:nvSpPr>
          <p:spPr bwMode="auto">
            <a:xfrm>
              <a:off x="1519" y="2500"/>
              <a:ext cx="0" cy="340"/>
            </a:xfrm>
            <a:prstGeom prst="line">
              <a:avLst/>
            </a:prstGeom>
            <a:noFill/>
            <a:ln w="38100">
              <a:solidFill>
                <a:srgbClr val="000000"/>
              </a:solidFill>
              <a:round/>
              <a:headEnd/>
              <a:tailEnd type="triangle" w="med" len="med"/>
            </a:ln>
          </p:spPr>
          <p:txBody>
            <a:bodyPr/>
            <a:lstStyle/>
            <a:p>
              <a:pPr>
                <a:defRPr/>
              </a:pPr>
              <a:endParaRPr lang="en-US" kern="0">
                <a:solidFill>
                  <a:sysClr val="windowText" lastClr="000000"/>
                </a:solidFill>
              </a:endParaRPr>
            </a:p>
          </p:txBody>
        </p:sp>
      </p:grpSp>
      <p:sp>
        <p:nvSpPr>
          <p:cNvPr id="184" name="Rectangle 27"/>
          <p:cNvSpPr>
            <a:spLocks noChangeArrowheads="1"/>
          </p:cNvSpPr>
          <p:nvPr/>
        </p:nvSpPr>
        <p:spPr bwMode="auto">
          <a:xfrm>
            <a:off x="6256062" y="3746500"/>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86" name="Rectangle 29"/>
          <p:cNvSpPr>
            <a:spLocks noChangeArrowheads="1"/>
          </p:cNvSpPr>
          <p:nvPr/>
        </p:nvSpPr>
        <p:spPr bwMode="auto">
          <a:xfrm>
            <a:off x="6256062" y="5184775"/>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87" name="Rectangle 30"/>
          <p:cNvSpPr>
            <a:spLocks noChangeArrowheads="1"/>
          </p:cNvSpPr>
          <p:nvPr/>
        </p:nvSpPr>
        <p:spPr bwMode="auto">
          <a:xfrm>
            <a:off x="7335562" y="4465638"/>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88" name="Rectangle 31"/>
          <p:cNvSpPr>
            <a:spLocks noChangeArrowheads="1"/>
          </p:cNvSpPr>
          <p:nvPr/>
        </p:nvSpPr>
        <p:spPr bwMode="auto">
          <a:xfrm>
            <a:off x="8056287" y="4105275"/>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89" name="Rectangle 32"/>
          <p:cNvSpPr>
            <a:spLocks noChangeArrowheads="1"/>
          </p:cNvSpPr>
          <p:nvPr/>
        </p:nvSpPr>
        <p:spPr bwMode="auto">
          <a:xfrm>
            <a:off x="8777012" y="4467225"/>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90" name="Rectangle 33"/>
          <p:cNvSpPr>
            <a:spLocks noChangeArrowheads="1"/>
          </p:cNvSpPr>
          <p:nvPr/>
        </p:nvSpPr>
        <p:spPr bwMode="auto">
          <a:xfrm>
            <a:off x="8777012" y="5184775"/>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92" name="Rectangle 35"/>
          <p:cNvSpPr>
            <a:spLocks noChangeArrowheads="1"/>
          </p:cNvSpPr>
          <p:nvPr/>
        </p:nvSpPr>
        <p:spPr bwMode="auto">
          <a:xfrm>
            <a:off x="7695925" y="5545138"/>
            <a:ext cx="360363"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93" name="Rectangle 36"/>
          <p:cNvSpPr>
            <a:spLocks noChangeArrowheads="1"/>
          </p:cNvSpPr>
          <p:nvPr/>
        </p:nvSpPr>
        <p:spPr bwMode="auto">
          <a:xfrm>
            <a:off x="7695925" y="4824413"/>
            <a:ext cx="360363"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94" name="Rectangle 4"/>
          <p:cNvSpPr>
            <a:spLocks noChangeArrowheads="1"/>
          </p:cNvSpPr>
          <p:nvPr/>
        </p:nvSpPr>
        <p:spPr bwMode="auto">
          <a:xfrm>
            <a:off x="5897287" y="2667000"/>
            <a:ext cx="3600450" cy="3600450"/>
          </a:xfrm>
          <a:prstGeom prst="rect">
            <a:avLst/>
          </a:prstGeom>
          <a:noFill/>
          <a:ln w="38100" algn="ctr">
            <a:solidFill>
              <a:schemeClr val="tx1"/>
            </a:solidFill>
            <a:miter lim="800000"/>
            <a:headEnd/>
            <a:tailEnd/>
          </a:ln>
        </p:spPr>
        <p:txBody>
          <a:bodyPr wrap="none" anchor="ctr"/>
          <a:lstStyle/>
          <a:p>
            <a:endParaRPr lang="en-US"/>
          </a:p>
        </p:txBody>
      </p:sp>
      <p:grpSp>
        <p:nvGrpSpPr>
          <p:cNvPr id="204" name="Group 14"/>
          <p:cNvGrpSpPr>
            <a:grpSpLocks/>
          </p:cNvGrpSpPr>
          <p:nvPr/>
        </p:nvGrpSpPr>
        <p:grpSpPr bwMode="auto">
          <a:xfrm>
            <a:off x="5897287" y="2667001"/>
            <a:ext cx="3600450" cy="1260475"/>
            <a:chOff x="385" y="1366"/>
            <a:chExt cx="2268" cy="794"/>
          </a:xfrm>
        </p:grpSpPr>
        <p:sp>
          <p:nvSpPr>
            <p:cNvPr id="205" name="Rectangle 15"/>
            <p:cNvSpPr>
              <a:spLocks noChangeArrowheads="1"/>
            </p:cNvSpPr>
            <p:nvPr/>
          </p:nvSpPr>
          <p:spPr bwMode="auto">
            <a:xfrm>
              <a:off x="385" y="1366"/>
              <a:ext cx="2268" cy="454"/>
            </a:xfrm>
            <a:prstGeom prst="rect">
              <a:avLst/>
            </a:prstGeom>
            <a:solidFill>
              <a:srgbClr val="5E574E"/>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206" name="Line 16"/>
            <p:cNvSpPr>
              <a:spLocks noChangeShapeType="1"/>
            </p:cNvSpPr>
            <p:nvPr/>
          </p:nvSpPr>
          <p:spPr bwMode="auto">
            <a:xfrm>
              <a:off x="1519" y="1820"/>
              <a:ext cx="0" cy="340"/>
            </a:xfrm>
            <a:prstGeom prst="line">
              <a:avLst/>
            </a:prstGeom>
            <a:noFill/>
            <a:ln w="38100">
              <a:solidFill>
                <a:srgbClr val="000000"/>
              </a:solidFill>
              <a:round/>
              <a:headEnd/>
              <a:tailEnd type="triangle" w="med" len="med"/>
            </a:ln>
          </p:spPr>
          <p:txBody>
            <a:bodyPr/>
            <a:lstStyle/>
            <a:p>
              <a:pPr>
                <a:defRPr/>
              </a:pPr>
              <a:endParaRPr lang="en-US" kern="0">
                <a:solidFill>
                  <a:sysClr val="windowText" lastClr="000000"/>
                </a:solidFill>
              </a:endParaRPr>
            </a:p>
          </p:txBody>
        </p:sp>
      </p:grpSp>
      <p:sp>
        <p:nvSpPr>
          <p:cNvPr id="183" name="Rectangle 26"/>
          <p:cNvSpPr>
            <a:spLocks noChangeArrowheads="1"/>
          </p:cNvSpPr>
          <p:nvPr/>
        </p:nvSpPr>
        <p:spPr bwMode="auto">
          <a:xfrm>
            <a:off x="8056287" y="3024188"/>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85" name="Rectangle 28"/>
          <p:cNvSpPr>
            <a:spLocks noChangeArrowheads="1"/>
          </p:cNvSpPr>
          <p:nvPr/>
        </p:nvSpPr>
        <p:spPr bwMode="auto">
          <a:xfrm>
            <a:off x="6616425" y="3024188"/>
            <a:ext cx="360363"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91" name="Rectangle 34"/>
          <p:cNvSpPr>
            <a:spLocks noChangeArrowheads="1"/>
          </p:cNvSpPr>
          <p:nvPr/>
        </p:nvSpPr>
        <p:spPr bwMode="auto">
          <a:xfrm>
            <a:off x="8416650" y="3384550"/>
            <a:ext cx="360363"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grpSp>
        <p:nvGrpSpPr>
          <p:cNvPr id="201" name="Group 3"/>
          <p:cNvGrpSpPr>
            <a:grpSpLocks/>
          </p:cNvGrpSpPr>
          <p:nvPr/>
        </p:nvGrpSpPr>
        <p:grpSpPr bwMode="auto">
          <a:xfrm>
            <a:off x="1576112" y="2667001"/>
            <a:ext cx="3600450" cy="1260475"/>
            <a:chOff x="385" y="1366"/>
            <a:chExt cx="2268" cy="794"/>
          </a:xfrm>
        </p:grpSpPr>
        <p:sp>
          <p:nvSpPr>
            <p:cNvPr id="202" name="Rectangle 4"/>
            <p:cNvSpPr>
              <a:spLocks noChangeArrowheads="1"/>
            </p:cNvSpPr>
            <p:nvPr/>
          </p:nvSpPr>
          <p:spPr bwMode="auto">
            <a:xfrm>
              <a:off x="385" y="1366"/>
              <a:ext cx="2268" cy="454"/>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203" name="Line 5"/>
            <p:cNvSpPr>
              <a:spLocks noChangeShapeType="1"/>
            </p:cNvSpPr>
            <p:nvPr/>
          </p:nvSpPr>
          <p:spPr bwMode="auto">
            <a:xfrm>
              <a:off x="1519" y="1820"/>
              <a:ext cx="0" cy="340"/>
            </a:xfrm>
            <a:prstGeom prst="line">
              <a:avLst/>
            </a:prstGeom>
            <a:noFill/>
            <a:ln w="38100">
              <a:solidFill>
                <a:srgbClr val="000000"/>
              </a:solidFill>
              <a:round/>
              <a:headEnd/>
              <a:tailEnd type="triangle" w="med" len="med"/>
            </a:ln>
          </p:spPr>
          <p:txBody>
            <a:bodyPr/>
            <a:lstStyle/>
            <a:p>
              <a:pPr>
                <a:defRPr/>
              </a:pPr>
              <a:endParaRPr lang="en-US" kern="0">
                <a:solidFill>
                  <a:sysClr val="windowText" lastClr="000000"/>
                </a:solidFill>
              </a:endParaRPr>
            </a:p>
          </p:txBody>
        </p:sp>
      </p:grpSp>
      <p:sp>
        <p:nvSpPr>
          <p:cNvPr id="144" name="Rectangle 15"/>
          <p:cNvSpPr>
            <a:spLocks noChangeArrowheads="1"/>
          </p:cNvSpPr>
          <p:nvPr/>
        </p:nvSpPr>
        <p:spPr bwMode="auto">
          <a:xfrm>
            <a:off x="3735112" y="3024188"/>
            <a:ext cx="360362"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46" name="Rectangle 17"/>
          <p:cNvSpPr>
            <a:spLocks noChangeArrowheads="1"/>
          </p:cNvSpPr>
          <p:nvPr/>
        </p:nvSpPr>
        <p:spPr bwMode="auto">
          <a:xfrm>
            <a:off x="2295250" y="3024188"/>
            <a:ext cx="360363"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231" name="TextBox 230"/>
          <p:cNvSpPr txBox="1"/>
          <p:nvPr/>
        </p:nvSpPr>
        <p:spPr>
          <a:xfrm>
            <a:off x="2936057" y="6324600"/>
            <a:ext cx="1132041"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b="1" i="1" dirty="0"/>
              <a:t>Host A</a:t>
            </a:r>
          </a:p>
        </p:txBody>
      </p:sp>
      <p:sp>
        <p:nvSpPr>
          <p:cNvPr id="232" name="TextBox 231"/>
          <p:cNvSpPr txBox="1"/>
          <p:nvPr/>
        </p:nvSpPr>
        <p:spPr>
          <a:xfrm>
            <a:off x="7262843" y="6324600"/>
            <a:ext cx="1128835"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b="1" i="1" dirty="0"/>
              <a:t>Host B</a:t>
            </a:r>
          </a:p>
        </p:txBody>
      </p:sp>
    </p:spTree>
    <p:extLst>
      <p:ext uri="{BB962C8B-B14F-4D97-AF65-F5344CB8AC3E}">
        <p14:creationId xmlns:p14="http://schemas.microsoft.com/office/powerpoint/2010/main" val="176816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wipe(up)">
                                      <p:cBhvr>
                                        <p:cTn id="7" dur="500"/>
                                        <p:tgtEl>
                                          <p:spTgt spid="201"/>
                                        </p:tgtEl>
                                      </p:cBhvr>
                                    </p:animEffect>
                                  </p:childTnLst>
                                </p:cTn>
                              </p:par>
                              <p:par>
                                <p:cTn id="8" presetID="22" presetClass="entr" presetSubtype="1" fill="hold"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wipe(up)">
                                      <p:cBhvr>
                                        <p:cTn id="10" dur="500"/>
                                        <p:tgtEl>
                                          <p:spTgt spid="20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fade">
                                      <p:cBhvr>
                                        <p:cTn id="13" dur="500"/>
                                        <p:tgtEl>
                                          <p:spTgt spid="1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p:cTn id="19" dur="500"/>
                                        <p:tgtEl>
                                          <p:spTgt spid="1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nodeType="clickEffect">
                                  <p:stCondLst>
                                    <p:cond delay="0"/>
                                  </p:stCondLst>
                                  <p:childTnLst>
                                    <p:animEffect transition="out" filter="wipe(up)">
                                      <p:cBhvr>
                                        <p:cTn id="26" dur="500"/>
                                        <p:tgtEl>
                                          <p:spTgt spid="201"/>
                                        </p:tgtEl>
                                      </p:cBhvr>
                                    </p:animEffect>
                                    <p:set>
                                      <p:cBhvr>
                                        <p:cTn id="27" dur="1" fill="hold">
                                          <p:stCondLst>
                                            <p:cond delay="499"/>
                                          </p:stCondLst>
                                        </p:cTn>
                                        <p:tgtEl>
                                          <p:spTgt spid="201"/>
                                        </p:tgtEl>
                                        <p:attrNameLst>
                                          <p:attrName>style.visibility</p:attrName>
                                        </p:attrNameLst>
                                      </p:cBhvr>
                                      <p:to>
                                        <p:strVal val="hidden"/>
                                      </p:to>
                                    </p:set>
                                  </p:childTnLst>
                                </p:cTn>
                              </p:par>
                              <p:par>
                                <p:cTn id="28" presetID="22" presetClass="exit" presetSubtype="1" fill="hold" nodeType="withEffect">
                                  <p:stCondLst>
                                    <p:cond delay="0"/>
                                  </p:stCondLst>
                                  <p:childTnLst>
                                    <p:animEffect transition="out" filter="wipe(up)">
                                      <p:cBhvr>
                                        <p:cTn id="29" dur="500"/>
                                        <p:tgtEl>
                                          <p:spTgt spid="204"/>
                                        </p:tgtEl>
                                      </p:cBhvr>
                                    </p:animEffect>
                                    <p:set>
                                      <p:cBhvr>
                                        <p:cTn id="30" dur="1" fill="hold">
                                          <p:stCondLst>
                                            <p:cond delay="499"/>
                                          </p:stCondLst>
                                        </p:cTn>
                                        <p:tgtEl>
                                          <p:spTgt spid="204"/>
                                        </p:tgtEl>
                                        <p:attrNameLst>
                                          <p:attrName>style.visibility</p:attrName>
                                        </p:attrNameLst>
                                      </p:cBhvr>
                                      <p:to>
                                        <p:strVal val="hidden"/>
                                      </p:to>
                                    </p:set>
                                  </p:childTnLst>
                                </p:cTn>
                              </p:par>
                              <p:par>
                                <p:cTn id="31" presetID="22" presetClass="entr" presetSubtype="1" fill="hold" nodeType="withEffect">
                                  <p:stCondLst>
                                    <p:cond delay="0"/>
                                  </p:stCondLst>
                                  <p:childTnLst>
                                    <p:set>
                                      <p:cBhvr>
                                        <p:cTn id="32" dur="1" fill="hold">
                                          <p:stCondLst>
                                            <p:cond delay="0"/>
                                          </p:stCondLst>
                                        </p:cTn>
                                        <p:tgtEl>
                                          <p:spTgt spid="213"/>
                                        </p:tgtEl>
                                        <p:attrNameLst>
                                          <p:attrName>style.visibility</p:attrName>
                                        </p:attrNameLst>
                                      </p:cBhvr>
                                      <p:to>
                                        <p:strVal val="visible"/>
                                      </p:to>
                                    </p:set>
                                    <p:animEffect transition="in" filter="wipe(up)">
                                      <p:cBhvr>
                                        <p:cTn id="33" dur="500"/>
                                        <p:tgtEl>
                                          <p:spTgt spid="213"/>
                                        </p:tgtEl>
                                      </p:cBhvr>
                                    </p:animEffect>
                                  </p:childTnLst>
                                </p:cTn>
                              </p:par>
                              <p:par>
                                <p:cTn id="34" presetID="22" presetClass="entr" presetSubtype="1" fill="hold" nodeType="withEffect">
                                  <p:stCondLst>
                                    <p:cond delay="0"/>
                                  </p:stCondLst>
                                  <p:childTnLst>
                                    <p:set>
                                      <p:cBhvr>
                                        <p:cTn id="35" dur="1" fill="hold">
                                          <p:stCondLst>
                                            <p:cond delay="0"/>
                                          </p:stCondLst>
                                        </p:cTn>
                                        <p:tgtEl>
                                          <p:spTgt spid="216"/>
                                        </p:tgtEl>
                                        <p:attrNameLst>
                                          <p:attrName>style.visibility</p:attrName>
                                        </p:attrNameLst>
                                      </p:cBhvr>
                                      <p:to>
                                        <p:strVal val="visible"/>
                                      </p:to>
                                    </p:set>
                                    <p:animEffect transition="in" filter="wipe(up)">
                                      <p:cBhvr>
                                        <p:cTn id="36" dur="500"/>
                                        <p:tgtEl>
                                          <p:spTgt spid="2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4"/>
                                        </p:tgtEl>
                                        <p:attrNameLst>
                                          <p:attrName>style.visibility</p:attrName>
                                        </p:attrNameLst>
                                      </p:cBhvr>
                                      <p:to>
                                        <p:strVal val="visible"/>
                                      </p:to>
                                    </p:set>
                                    <p:animEffect transition="in" filter="fade">
                                      <p:cBhvr>
                                        <p:cTn id="39" dur="500"/>
                                        <p:tgtEl>
                                          <p:spTgt spid="1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fade">
                                      <p:cBhvr>
                                        <p:cTn id="42" dur="500"/>
                                        <p:tgtEl>
                                          <p:spTgt spid="1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4"/>
                                        </p:tgtEl>
                                        <p:attrNameLst>
                                          <p:attrName>style.visibility</p:attrName>
                                        </p:attrNameLst>
                                      </p:cBhvr>
                                      <p:to>
                                        <p:strVal val="visible"/>
                                      </p:to>
                                    </p:set>
                                    <p:animEffect transition="in" filter="fade">
                                      <p:cBhvr>
                                        <p:cTn id="45" dur="500"/>
                                        <p:tgtEl>
                                          <p:spTgt spid="18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3"/>
                                        </p:tgtEl>
                                        <p:attrNameLst>
                                          <p:attrName>style.visibility</p:attrName>
                                        </p:attrNameLst>
                                      </p:cBhvr>
                                      <p:to>
                                        <p:strVal val="visible"/>
                                      </p:to>
                                    </p:set>
                                    <p:animEffect transition="in" filter="fade">
                                      <p:cBhvr>
                                        <p:cTn id="48" dur="500"/>
                                        <p:tgtEl>
                                          <p:spTgt spid="18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1"/>
                                        </p:tgtEl>
                                        <p:attrNameLst>
                                          <p:attrName>style.visibility</p:attrName>
                                        </p:attrNameLst>
                                      </p:cBhvr>
                                      <p:to>
                                        <p:strVal val="visible"/>
                                      </p:to>
                                    </p:set>
                                    <p:animEffect transition="in" filter="fade">
                                      <p:cBhvr>
                                        <p:cTn id="51" dur="500"/>
                                        <p:tgtEl>
                                          <p:spTgt spid="15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1" fill="hold" nodeType="clickEffect">
                                  <p:stCondLst>
                                    <p:cond delay="0"/>
                                  </p:stCondLst>
                                  <p:childTnLst>
                                    <p:animEffect transition="out" filter="wipe(up)">
                                      <p:cBhvr>
                                        <p:cTn id="55" dur="500"/>
                                        <p:tgtEl>
                                          <p:spTgt spid="213"/>
                                        </p:tgtEl>
                                      </p:cBhvr>
                                    </p:animEffect>
                                    <p:set>
                                      <p:cBhvr>
                                        <p:cTn id="56" dur="1" fill="hold">
                                          <p:stCondLst>
                                            <p:cond delay="499"/>
                                          </p:stCondLst>
                                        </p:cTn>
                                        <p:tgtEl>
                                          <p:spTgt spid="213"/>
                                        </p:tgtEl>
                                        <p:attrNameLst>
                                          <p:attrName>style.visibility</p:attrName>
                                        </p:attrNameLst>
                                      </p:cBhvr>
                                      <p:to>
                                        <p:strVal val="hidden"/>
                                      </p:to>
                                    </p:set>
                                  </p:childTnLst>
                                </p:cTn>
                              </p:par>
                              <p:par>
                                <p:cTn id="57" presetID="22" presetClass="exit" presetSubtype="1" fill="hold" nodeType="withEffect">
                                  <p:stCondLst>
                                    <p:cond delay="0"/>
                                  </p:stCondLst>
                                  <p:childTnLst>
                                    <p:animEffect transition="out" filter="wipe(up)">
                                      <p:cBhvr>
                                        <p:cTn id="58" dur="500"/>
                                        <p:tgtEl>
                                          <p:spTgt spid="216"/>
                                        </p:tgtEl>
                                      </p:cBhvr>
                                    </p:animEffect>
                                    <p:set>
                                      <p:cBhvr>
                                        <p:cTn id="59" dur="1" fill="hold">
                                          <p:stCondLst>
                                            <p:cond delay="499"/>
                                          </p:stCondLst>
                                        </p:cTn>
                                        <p:tgtEl>
                                          <p:spTgt spid="216"/>
                                        </p:tgtEl>
                                        <p:attrNameLst>
                                          <p:attrName>style.visibility</p:attrName>
                                        </p:attrNameLst>
                                      </p:cBhvr>
                                      <p:to>
                                        <p:strVal val="hidden"/>
                                      </p:to>
                                    </p:set>
                                  </p:childTnLst>
                                </p:cTn>
                              </p:par>
                              <p:par>
                                <p:cTn id="60" presetID="22" presetClass="entr" presetSubtype="1" fill="hold" nodeType="withEffect">
                                  <p:stCondLst>
                                    <p:cond delay="0"/>
                                  </p:stCondLst>
                                  <p:childTnLst>
                                    <p:set>
                                      <p:cBhvr>
                                        <p:cTn id="61" dur="1" fill="hold">
                                          <p:stCondLst>
                                            <p:cond delay="0"/>
                                          </p:stCondLst>
                                        </p:cTn>
                                        <p:tgtEl>
                                          <p:spTgt spid="225"/>
                                        </p:tgtEl>
                                        <p:attrNameLst>
                                          <p:attrName>style.visibility</p:attrName>
                                        </p:attrNameLst>
                                      </p:cBhvr>
                                      <p:to>
                                        <p:strVal val="visible"/>
                                      </p:to>
                                    </p:set>
                                    <p:animEffect transition="in" filter="wipe(up)">
                                      <p:cBhvr>
                                        <p:cTn id="62" dur="500"/>
                                        <p:tgtEl>
                                          <p:spTgt spid="225"/>
                                        </p:tgtEl>
                                      </p:cBhvr>
                                    </p:animEffect>
                                  </p:childTnLst>
                                </p:cTn>
                              </p:par>
                              <p:par>
                                <p:cTn id="63" presetID="22" presetClass="entr" presetSubtype="1" fill="hold" nodeType="withEffect">
                                  <p:stCondLst>
                                    <p:cond delay="0"/>
                                  </p:stCondLst>
                                  <p:childTnLst>
                                    <p:set>
                                      <p:cBhvr>
                                        <p:cTn id="64" dur="1" fill="hold">
                                          <p:stCondLst>
                                            <p:cond delay="0"/>
                                          </p:stCondLst>
                                        </p:cTn>
                                        <p:tgtEl>
                                          <p:spTgt spid="228"/>
                                        </p:tgtEl>
                                        <p:attrNameLst>
                                          <p:attrName>style.visibility</p:attrName>
                                        </p:attrNameLst>
                                      </p:cBhvr>
                                      <p:to>
                                        <p:strVal val="visible"/>
                                      </p:to>
                                    </p:set>
                                    <p:animEffect transition="in" filter="wipe(up)">
                                      <p:cBhvr>
                                        <p:cTn id="65" dur="500"/>
                                        <p:tgtEl>
                                          <p:spTgt spid="2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6"/>
                                        </p:tgtEl>
                                        <p:attrNameLst>
                                          <p:attrName>style.visibility</p:attrName>
                                        </p:attrNameLst>
                                      </p:cBhvr>
                                      <p:to>
                                        <p:strVal val="visible"/>
                                      </p:to>
                                    </p:set>
                                    <p:animEffect transition="in" filter="fade">
                                      <p:cBhvr>
                                        <p:cTn id="68" dur="500"/>
                                        <p:tgtEl>
                                          <p:spTgt spid="14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9"/>
                                        </p:tgtEl>
                                        <p:attrNameLst>
                                          <p:attrName>style.visibility</p:attrName>
                                        </p:attrNameLst>
                                      </p:cBhvr>
                                      <p:to>
                                        <p:strVal val="visible"/>
                                      </p:to>
                                    </p:set>
                                    <p:animEffect transition="in" filter="fade">
                                      <p:cBhvr>
                                        <p:cTn id="71" dur="500"/>
                                        <p:tgtEl>
                                          <p:spTgt spid="14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5"/>
                                        </p:tgtEl>
                                        <p:attrNameLst>
                                          <p:attrName>style.visibility</p:attrName>
                                        </p:attrNameLst>
                                      </p:cBhvr>
                                      <p:to>
                                        <p:strVal val="visible"/>
                                      </p:to>
                                    </p:set>
                                    <p:animEffect transition="in" filter="fade">
                                      <p:cBhvr>
                                        <p:cTn id="74" dur="500"/>
                                        <p:tgtEl>
                                          <p:spTgt spid="18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animEffect transition="in" filter="fade">
                                      <p:cBhvr>
                                        <p:cTn id="77" dur="500"/>
                                        <p:tgtEl>
                                          <p:spTgt spid="18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87"/>
                                        </p:tgtEl>
                                        <p:attrNameLst>
                                          <p:attrName>style.visibility</p:attrName>
                                        </p:attrNameLst>
                                      </p:cBhvr>
                                      <p:to>
                                        <p:strVal val="visible"/>
                                      </p:to>
                                    </p:set>
                                    <p:animEffect transition="in" filter="fade">
                                      <p:cBhvr>
                                        <p:cTn id="80" dur="500"/>
                                        <p:tgtEl>
                                          <p:spTgt spid="18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89"/>
                                        </p:tgtEl>
                                        <p:attrNameLst>
                                          <p:attrName>style.visibility</p:attrName>
                                        </p:attrNameLst>
                                      </p:cBhvr>
                                      <p:to>
                                        <p:strVal val="visible"/>
                                      </p:to>
                                    </p:set>
                                    <p:animEffect transition="in" filter="fade">
                                      <p:cBhvr>
                                        <p:cTn id="83" dur="500"/>
                                        <p:tgtEl>
                                          <p:spTgt spid="18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xit" presetSubtype="1" fill="hold" nodeType="clickEffect">
                                  <p:stCondLst>
                                    <p:cond delay="0"/>
                                  </p:stCondLst>
                                  <p:childTnLst>
                                    <p:animEffect transition="out" filter="wipe(up)">
                                      <p:cBhvr>
                                        <p:cTn id="87" dur="500"/>
                                        <p:tgtEl>
                                          <p:spTgt spid="225"/>
                                        </p:tgtEl>
                                      </p:cBhvr>
                                    </p:animEffect>
                                    <p:set>
                                      <p:cBhvr>
                                        <p:cTn id="88" dur="1" fill="hold">
                                          <p:stCondLst>
                                            <p:cond delay="499"/>
                                          </p:stCondLst>
                                        </p:cTn>
                                        <p:tgtEl>
                                          <p:spTgt spid="225"/>
                                        </p:tgtEl>
                                        <p:attrNameLst>
                                          <p:attrName>style.visibility</p:attrName>
                                        </p:attrNameLst>
                                      </p:cBhvr>
                                      <p:to>
                                        <p:strVal val="hidden"/>
                                      </p:to>
                                    </p:set>
                                  </p:childTnLst>
                                </p:cTn>
                              </p:par>
                              <p:par>
                                <p:cTn id="89" presetID="22" presetClass="exit" presetSubtype="1" fill="hold" nodeType="withEffect">
                                  <p:stCondLst>
                                    <p:cond delay="0"/>
                                  </p:stCondLst>
                                  <p:childTnLst>
                                    <p:animEffect transition="out" filter="wipe(up)">
                                      <p:cBhvr>
                                        <p:cTn id="90" dur="500"/>
                                        <p:tgtEl>
                                          <p:spTgt spid="228"/>
                                        </p:tgtEl>
                                      </p:cBhvr>
                                    </p:animEffect>
                                    <p:set>
                                      <p:cBhvr>
                                        <p:cTn id="91" dur="1" fill="hold">
                                          <p:stCondLst>
                                            <p:cond delay="499"/>
                                          </p:stCondLst>
                                        </p:cTn>
                                        <p:tgtEl>
                                          <p:spTgt spid="228"/>
                                        </p:tgtEl>
                                        <p:attrNameLst>
                                          <p:attrName>style.visibility</p:attrName>
                                        </p:attrNameLst>
                                      </p:cBhvr>
                                      <p:to>
                                        <p:strVal val="hidden"/>
                                      </p:to>
                                    </p:set>
                                  </p:childTnLst>
                                </p:cTn>
                              </p:par>
                              <p:par>
                                <p:cTn id="92" presetID="22" presetClass="entr" presetSubtype="1" fill="hold" grpId="0" nodeType="withEffect">
                                  <p:stCondLst>
                                    <p:cond delay="0"/>
                                  </p:stCondLst>
                                  <p:childTnLst>
                                    <p:set>
                                      <p:cBhvr>
                                        <p:cTn id="93" dur="1" fill="hold">
                                          <p:stCondLst>
                                            <p:cond delay="0"/>
                                          </p:stCondLst>
                                        </p:cTn>
                                        <p:tgtEl>
                                          <p:spTgt spid="182"/>
                                        </p:tgtEl>
                                        <p:attrNameLst>
                                          <p:attrName>style.visibility</p:attrName>
                                        </p:attrNameLst>
                                      </p:cBhvr>
                                      <p:to>
                                        <p:strVal val="visible"/>
                                      </p:to>
                                    </p:set>
                                    <p:animEffect transition="in" filter="wipe(up)">
                                      <p:cBhvr>
                                        <p:cTn id="94" dur="500"/>
                                        <p:tgtEl>
                                          <p:spTgt spid="18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2"/>
                                        </p:tgtEl>
                                        <p:attrNameLst>
                                          <p:attrName>style.visibility</p:attrName>
                                        </p:attrNameLst>
                                      </p:cBhvr>
                                      <p:to>
                                        <p:strVal val="visible"/>
                                      </p:to>
                                    </p:set>
                                    <p:animEffect transition="in" filter="fade">
                                      <p:cBhvr>
                                        <p:cTn id="97" dur="500"/>
                                        <p:tgtEl>
                                          <p:spTgt spid="15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54"/>
                                        </p:tgtEl>
                                        <p:attrNameLst>
                                          <p:attrName>style.visibility</p:attrName>
                                        </p:attrNameLst>
                                      </p:cBhvr>
                                      <p:to>
                                        <p:strVal val="visible"/>
                                      </p:to>
                                    </p:set>
                                    <p:animEffect transition="in" filter="fade">
                                      <p:cBhvr>
                                        <p:cTn id="100" dur="500"/>
                                        <p:tgtEl>
                                          <p:spTgt spid="15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91"/>
                                        </p:tgtEl>
                                        <p:attrNameLst>
                                          <p:attrName>style.visibility</p:attrName>
                                        </p:attrNameLst>
                                      </p:cBhvr>
                                      <p:to>
                                        <p:strVal val="visible"/>
                                      </p:to>
                                    </p:set>
                                    <p:animEffect transition="in" filter="fade">
                                      <p:cBhvr>
                                        <p:cTn id="103" dur="500"/>
                                        <p:tgtEl>
                                          <p:spTgt spid="19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93"/>
                                        </p:tgtEl>
                                        <p:attrNameLst>
                                          <p:attrName>style.visibility</p:attrName>
                                        </p:attrNameLst>
                                      </p:cBhvr>
                                      <p:to>
                                        <p:strVal val="visible"/>
                                      </p:to>
                                    </p:set>
                                    <p:animEffect transition="in" filter="fade">
                                      <p:cBhvr>
                                        <p:cTn id="106" dur="500"/>
                                        <p:tgtEl>
                                          <p:spTgt spid="19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86"/>
                                        </p:tgtEl>
                                        <p:attrNameLst>
                                          <p:attrName>style.visibility</p:attrName>
                                        </p:attrNameLst>
                                      </p:cBhvr>
                                      <p:to>
                                        <p:strVal val="visible"/>
                                      </p:to>
                                    </p:set>
                                    <p:animEffect transition="in" filter="fade">
                                      <p:cBhvr>
                                        <p:cTn id="109" dur="500"/>
                                        <p:tgtEl>
                                          <p:spTgt spid="18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92"/>
                                        </p:tgtEl>
                                        <p:attrNameLst>
                                          <p:attrName>style.visibility</p:attrName>
                                        </p:attrNameLst>
                                      </p:cBhvr>
                                      <p:to>
                                        <p:strVal val="visible"/>
                                      </p:to>
                                    </p:set>
                                    <p:animEffect transition="in" filter="fade">
                                      <p:cBhvr>
                                        <p:cTn id="112" dur="500"/>
                                        <p:tgtEl>
                                          <p:spTgt spid="19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90"/>
                                        </p:tgtEl>
                                        <p:attrNameLst>
                                          <p:attrName>style.visibility</p:attrName>
                                        </p:attrNameLst>
                                      </p:cBhvr>
                                      <p:to>
                                        <p:strVal val="visible"/>
                                      </p:to>
                                    </p:set>
                                    <p:animEffect transition="in" filter="fade">
                                      <p:cBhvr>
                                        <p:cTn id="115"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7" grpId="0" animBg="1"/>
      <p:bldP spid="148" grpId="0" animBg="1"/>
      <p:bldP spid="149" grpId="0" animBg="1"/>
      <p:bldP spid="150" grpId="0" animBg="1"/>
      <p:bldP spid="151" grpId="0" animBg="1"/>
      <p:bldP spid="152" grpId="0" animBg="1"/>
      <p:bldP spid="153" grpId="0" animBg="1"/>
      <p:bldP spid="154" grpId="0" animBg="1"/>
      <p:bldP spid="182" grpId="0" animBg="1"/>
      <p:bldP spid="184" grpId="0" animBg="1"/>
      <p:bldP spid="186" grpId="0" animBg="1"/>
      <p:bldP spid="187" grpId="0" animBg="1"/>
      <p:bldP spid="188" grpId="0" animBg="1"/>
      <p:bldP spid="189" grpId="0" animBg="1"/>
      <p:bldP spid="190" grpId="0" animBg="1"/>
      <p:bldP spid="192" grpId="0" animBg="1"/>
      <p:bldP spid="193" grpId="0" animBg="1"/>
      <p:bldP spid="183" grpId="0" animBg="1"/>
      <p:bldP spid="185" grpId="0" animBg="1"/>
      <p:bldP spid="191" grpId="0" animBg="1"/>
      <p:bldP spid="144" grpId="0" animBg="1"/>
      <p:bldP spid="14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Migration Technique</a:t>
            </a:r>
          </a:p>
        </p:txBody>
      </p:sp>
      <p:sp>
        <p:nvSpPr>
          <p:cNvPr id="4" name="Rectangle 3"/>
          <p:cNvSpPr/>
          <p:nvPr/>
        </p:nvSpPr>
        <p:spPr>
          <a:xfrm>
            <a:off x="1887449" y="1905001"/>
            <a:ext cx="6974986" cy="584775"/>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Pre-copy migration : Round 2</a:t>
            </a:r>
          </a:p>
        </p:txBody>
      </p:sp>
      <p:sp>
        <p:nvSpPr>
          <p:cNvPr id="30" name="Rectangle 2"/>
          <p:cNvSpPr>
            <a:spLocks noChangeArrowheads="1"/>
          </p:cNvSpPr>
          <p:nvPr/>
        </p:nvSpPr>
        <p:spPr bwMode="auto">
          <a:xfrm>
            <a:off x="1412538" y="2667000"/>
            <a:ext cx="3600450" cy="3600450"/>
          </a:xfrm>
          <a:prstGeom prst="rect">
            <a:avLst/>
          </a:prstGeom>
          <a:no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31" name="Rectangle 4"/>
          <p:cNvSpPr>
            <a:spLocks noChangeArrowheads="1"/>
          </p:cNvSpPr>
          <p:nvPr/>
        </p:nvSpPr>
        <p:spPr bwMode="auto">
          <a:xfrm>
            <a:off x="3571538" y="3024188"/>
            <a:ext cx="360362" cy="3619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32" name="Rectangle 5"/>
          <p:cNvSpPr>
            <a:spLocks noChangeArrowheads="1"/>
          </p:cNvSpPr>
          <p:nvPr/>
        </p:nvSpPr>
        <p:spPr bwMode="auto">
          <a:xfrm>
            <a:off x="1771313" y="3746500"/>
            <a:ext cx="360362" cy="3619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33" name="Rectangle 6"/>
          <p:cNvSpPr>
            <a:spLocks noChangeArrowheads="1"/>
          </p:cNvSpPr>
          <p:nvPr/>
        </p:nvSpPr>
        <p:spPr bwMode="auto">
          <a:xfrm>
            <a:off x="2131676" y="3024188"/>
            <a:ext cx="360363" cy="3619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34" name="Rectangle 7"/>
          <p:cNvSpPr>
            <a:spLocks noChangeArrowheads="1"/>
          </p:cNvSpPr>
          <p:nvPr/>
        </p:nvSpPr>
        <p:spPr bwMode="auto">
          <a:xfrm>
            <a:off x="1771313" y="5184775"/>
            <a:ext cx="360362" cy="3619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35" name="Rectangle 8"/>
          <p:cNvSpPr>
            <a:spLocks noChangeArrowheads="1"/>
          </p:cNvSpPr>
          <p:nvPr/>
        </p:nvSpPr>
        <p:spPr bwMode="auto">
          <a:xfrm>
            <a:off x="2850813" y="4465638"/>
            <a:ext cx="360362" cy="3619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36" name="Rectangle 9"/>
          <p:cNvSpPr>
            <a:spLocks noChangeArrowheads="1"/>
          </p:cNvSpPr>
          <p:nvPr/>
        </p:nvSpPr>
        <p:spPr bwMode="auto">
          <a:xfrm>
            <a:off x="3571538" y="4105275"/>
            <a:ext cx="360362" cy="3619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37" name="Rectangle 10"/>
          <p:cNvSpPr>
            <a:spLocks noChangeArrowheads="1"/>
          </p:cNvSpPr>
          <p:nvPr/>
        </p:nvSpPr>
        <p:spPr bwMode="auto">
          <a:xfrm>
            <a:off x="4292263" y="4467225"/>
            <a:ext cx="360362" cy="3619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38" name="Rectangle 11"/>
          <p:cNvSpPr>
            <a:spLocks noChangeArrowheads="1"/>
          </p:cNvSpPr>
          <p:nvPr/>
        </p:nvSpPr>
        <p:spPr bwMode="auto">
          <a:xfrm>
            <a:off x="4292263" y="5184775"/>
            <a:ext cx="360362" cy="3619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39" name="Rectangle 12"/>
          <p:cNvSpPr>
            <a:spLocks noChangeArrowheads="1"/>
          </p:cNvSpPr>
          <p:nvPr/>
        </p:nvSpPr>
        <p:spPr bwMode="auto">
          <a:xfrm>
            <a:off x="3931901" y="3394824"/>
            <a:ext cx="360363" cy="3619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40" name="Rectangle 13"/>
          <p:cNvSpPr>
            <a:spLocks noChangeArrowheads="1"/>
          </p:cNvSpPr>
          <p:nvPr/>
        </p:nvSpPr>
        <p:spPr bwMode="auto">
          <a:xfrm>
            <a:off x="3211176" y="5545138"/>
            <a:ext cx="360363" cy="3619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41" name="Rectangle 14"/>
          <p:cNvSpPr>
            <a:spLocks noChangeArrowheads="1"/>
          </p:cNvSpPr>
          <p:nvPr/>
        </p:nvSpPr>
        <p:spPr bwMode="auto">
          <a:xfrm>
            <a:off x="3211176" y="4824413"/>
            <a:ext cx="360363" cy="361950"/>
          </a:xfrm>
          <a:prstGeom prst="rect">
            <a:avLst/>
          </a:prstGeom>
          <a:solidFill>
            <a:srgbClr val="C0C0C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42" name="Rectangle 15"/>
          <p:cNvSpPr>
            <a:spLocks noChangeArrowheads="1"/>
          </p:cNvSpPr>
          <p:nvPr/>
        </p:nvSpPr>
        <p:spPr bwMode="auto">
          <a:xfrm>
            <a:off x="5735301" y="2667000"/>
            <a:ext cx="3600450" cy="3600450"/>
          </a:xfrm>
          <a:prstGeom prst="rect">
            <a:avLst/>
          </a:prstGeom>
          <a:solidFill>
            <a:srgbClr val="5E574E"/>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43" name="Rectangle 16"/>
          <p:cNvSpPr>
            <a:spLocks noChangeArrowheads="1"/>
          </p:cNvSpPr>
          <p:nvPr/>
        </p:nvSpPr>
        <p:spPr bwMode="auto">
          <a:xfrm>
            <a:off x="7894301" y="3024188"/>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44" name="Rectangle 17"/>
          <p:cNvSpPr>
            <a:spLocks noChangeArrowheads="1"/>
          </p:cNvSpPr>
          <p:nvPr/>
        </p:nvSpPr>
        <p:spPr bwMode="auto">
          <a:xfrm>
            <a:off x="6094076" y="3746500"/>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45" name="Rectangle 18"/>
          <p:cNvSpPr>
            <a:spLocks noChangeArrowheads="1"/>
          </p:cNvSpPr>
          <p:nvPr/>
        </p:nvSpPr>
        <p:spPr bwMode="auto">
          <a:xfrm>
            <a:off x="6454439" y="3024188"/>
            <a:ext cx="360363"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46" name="Rectangle 19"/>
          <p:cNvSpPr>
            <a:spLocks noChangeArrowheads="1"/>
          </p:cNvSpPr>
          <p:nvPr/>
        </p:nvSpPr>
        <p:spPr bwMode="auto">
          <a:xfrm>
            <a:off x="6094076" y="5184775"/>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47" name="Rectangle 20"/>
          <p:cNvSpPr>
            <a:spLocks noChangeArrowheads="1"/>
          </p:cNvSpPr>
          <p:nvPr/>
        </p:nvSpPr>
        <p:spPr bwMode="auto">
          <a:xfrm>
            <a:off x="7173576" y="4465638"/>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48" name="Rectangle 21"/>
          <p:cNvSpPr>
            <a:spLocks noChangeArrowheads="1"/>
          </p:cNvSpPr>
          <p:nvPr/>
        </p:nvSpPr>
        <p:spPr bwMode="auto">
          <a:xfrm>
            <a:off x="7894301" y="4105275"/>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49" name="Rectangle 22"/>
          <p:cNvSpPr>
            <a:spLocks noChangeArrowheads="1"/>
          </p:cNvSpPr>
          <p:nvPr/>
        </p:nvSpPr>
        <p:spPr bwMode="auto">
          <a:xfrm>
            <a:off x="8615026" y="4467225"/>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50" name="Rectangle 23"/>
          <p:cNvSpPr>
            <a:spLocks noChangeArrowheads="1"/>
          </p:cNvSpPr>
          <p:nvPr/>
        </p:nvSpPr>
        <p:spPr bwMode="auto">
          <a:xfrm>
            <a:off x="8615026" y="5184775"/>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51" name="Rectangle 24"/>
          <p:cNvSpPr>
            <a:spLocks noChangeArrowheads="1"/>
          </p:cNvSpPr>
          <p:nvPr/>
        </p:nvSpPr>
        <p:spPr bwMode="auto">
          <a:xfrm>
            <a:off x="8254664" y="3394824"/>
            <a:ext cx="360363"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52" name="Rectangle 25"/>
          <p:cNvSpPr>
            <a:spLocks noChangeArrowheads="1"/>
          </p:cNvSpPr>
          <p:nvPr/>
        </p:nvSpPr>
        <p:spPr bwMode="auto">
          <a:xfrm>
            <a:off x="7533939" y="5545138"/>
            <a:ext cx="360363"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53" name="Rectangle 26"/>
          <p:cNvSpPr>
            <a:spLocks noChangeArrowheads="1"/>
          </p:cNvSpPr>
          <p:nvPr/>
        </p:nvSpPr>
        <p:spPr bwMode="auto">
          <a:xfrm>
            <a:off x="7533939" y="4824413"/>
            <a:ext cx="360363"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grpSp>
        <p:nvGrpSpPr>
          <p:cNvPr id="59" name="Group 58"/>
          <p:cNvGrpSpPr/>
          <p:nvPr/>
        </p:nvGrpSpPr>
        <p:grpSpPr>
          <a:xfrm>
            <a:off x="1414126" y="2667001"/>
            <a:ext cx="3600450" cy="1260475"/>
            <a:chOff x="611188" y="2168525"/>
            <a:chExt cx="3600450" cy="1260475"/>
          </a:xfrm>
        </p:grpSpPr>
        <p:sp>
          <p:nvSpPr>
            <p:cNvPr id="60" name="Rectangle 23"/>
            <p:cNvSpPr>
              <a:spLocks noChangeArrowheads="1"/>
            </p:cNvSpPr>
            <p:nvPr/>
          </p:nvSpPr>
          <p:spPr bwMode="auto">
            <a:xfrm>
              <a:off x="611188" y="2168525"/>
              <a:ext cx="3600450" cy="720725"/>
            </a:xfrm>
            <a:prstGeom prst="rect">
              <a:avLst/>
            </a:prstGeom>
            <a:noFill/>
            <a:ln w="38100" algn="ctr">
              <a:solidFill>
                <a:schemeClr val="tx1"/>
              </a:solidFill>
              <a:miter lim="800000"/>
              <a:headEnd/>
              <a:tailEnd/>
            </a:ln>
          </p:spPr>
          <p:txBody>
            <a:bodyPr wrap="none" anchor="ctr"/>
            <a:lstStyle/>
            <a:p>
              <a:endParaRPr lang="en-US"/>
            </a:p>
          </p:txBody>
        </p:sp>
        <p:sp>
          <p:nvSpPr>
            <p:cNvPr id="61" name="Line 24"/>
            <p:cNvSpPr>
              <a:spLocks noChangeShapeType="1"/>
            </p:cNvSpPr>
            <p:nvPr/>
          </p:nvSpPr>
          <p:spPr bwMode="auto">
            <a:xfrm>
              <a:off x="2411413" y="2889250"/>
              <a:ext cx="1587" cy="539750"/>
            </a:xfrm>
            <a:prstGeom prst="line">
              <a:avLst/>
            </a:prstGeom>
            <a:noFill/>
            <a:ln w="38100">
              <a:solidFill>
                <a:schemeClr val="tx1"/>
              </a:solidFill>
              <a:round/>
              <a:headEnd/>
              <a:tailEnd type="triangle" w="med" len="med"/>
            </a:ln>
          </p:spPr>
          <p:txBody>
            <a:bodyPr/>
            <a:lstStyle/>
            <a:p>
              <a:endParaRPr lang="en-US"/>
            </a:p>
          </p:txBody>
        </p:sp>
      </p:grpSp>
      <p:grpSp>
        <p:nvGrpSpPr>
          <p:cNvPr id="63" name="Group 19"/>
          <p:cNvGrpSpPr>
            <a:grpSpLocks/>
          </p:cNvGrpSpPr>
          <p:nvPr/>
        </p:nvGrpSpPr>
        <p:grpSpPr bwMode="auto">
          <a:xfrm>
            <a:off x="1414126" y="2667001"/>
            <a:ext cx="3600450" cy="2339975"/>
            <a:chOff x="385" y="1366"/>
            <a:chExt cx="2268" cy="1474"/>
          </a:xfrm>
        </p:grpSpPr>
        <p:sp>
          <p:nvSpPr>
            <p:cNvPr id="64" name="Rectangle 20"/>
            <p:cNvSpPr>
              <a:spLocks noChangeArrowheads="1"/>
            </p:cNvSpPr>
            <p:nvPr/>
          </p:nvSpPr>
          <p:spPr bwMode="auto">
            <a:xfrm>
              <a:off x="385" y="1366"/>
              <a:ext cx="2268" cy="1134"/>
            </a:xfrm>
            <a:prstGeom prst="rect">
              <a:avLst/>
            </a:prstGeom>
            <a:noFill/>
            <a:ln w="38100" algn="ctr">
              <a:solidFill>
                <a:schemeClr val="tx1"/>
              </a:solidFill>
              <a:miter lim="800000"/>
              <a:headEnd/>
              <a:tailEnd/>
            </a:ln>
          </p:spPr>
          <p:txBody>
            <a:bodyPr wrap="none" anchor="ctr"/>
            <a:lstStyle/>
            <a:p>
              <a:endParaRPr lang="en-US"/>
            </a:p>
          </p:txBody>
        </p:sp>
        <p:sp>
          <p:nvSpPr>
            <p:cNvPr id="65" name="Line 21"/>
            <p:cNvSpPr>
              <a:spLocks noChangeShapeType="1"/>
            </p:cNvSpPr>
            <p:nvPr/>
          </p:nvSpPr>
          <p:spPr bwMode="auto">
            <a:xfrm>
              <a:off x="1519" y="2500"/>
              <a:ext cx="0" cy="340"/>
            </a:xfrm>
            <a:prstGeom prst="line">
              <a:avLst/>
            </a:prstGeom>
            <a:noFill/>
            <a:ln w="38100">
              <a:solidFill>
                <a:schemeClr val="tx1"/>
              </a:solidFill>
              <a:round/>
              <a:headEnd/>
              <a:tailEnd type="triangle" w="med" len="med"/>
            </a:ln>
          </p:spPr>
          <p:txBody>
            <a:bodyPr/>
            <a:lstStyle/>
            <a:p>
              <a:endParaRPr lang="en-US"/>
            </a:p>
          </p:txBody>
        </p:sp>
      </p:grpSp>
      <p:grpSp>
        <p:nvGrpSpPr>
          <p:cNvPr id="66" name="Group 17"/>
          <p:cNvGrpSpPr>
            <a:grpSpLocks/>
          </p:cNvGrpSpPr>
          <p:nvPr/>
        </p:nvGrpSpPr>
        <p:grpSpPr bwMode="auto">
          <a:xfrm>
            <a:off x="1414126" y="2667001"/>
            <a:ext cx="3600450" cy="2881313"/>
            <a:chOff x="385" y="1366"/>
            <a:chExt cx="2268" cy="1815"/>
          </a:xfrm>
        </p:grpSpPr>
        <p:sp>
          <p:nvSpPr>
            <p:cNvPr id="67" name="Rectangle 18"/>
            <p:cNvSpPr>
              <a:spLocks noChangeArrowheads="1"/>
            </p:cNvSpPr>
            <p:nvPr/>
          </p:nvSpPr>
          <p:spPr bwMode="auto">
            <a:xfrm>
              <a:off x="385" y="1366"/>
              <a:ext cx="2268" cy="1588"/>
            </a:xfrm>
            <a:prstGeom prst="rect">
              <a:avLst/>
            </a:prstGeom>
            <a:noFill/>
            <a:ln w="38100" algn="ctr">
              <a:solidFill>
                <a:schemeClr val="tx1"/>
              </a:solidFill>
              <a:miter lim="800000"/>
              <a:headEnd/>
              <a:tailEnd/>
            </a:ln>
          </p:spPr>
          <p:txBody>
            <a:bodyPr wrap="none" anchor="ctr"/>
            <a:lstStyle/>
            <a:p>
              <a:endParaRPr lang="en-US"/>
            </a:p>
          </p:txBody>
        </p:sp>
        <p:sp>
          <p:nvSpPr>
            <p:cNvPr id="68" name="Line 19"/>
            <p:cNvSpPr>
              <a:spLocks noChangeShapeType="1"/>
            </p:cNvSpPr>
            <p:nvPr/>
          </p:nvSpPr>
          <p:spPr bwMode="auto">
            <a:xfrm>
              <a:off x="1519" y="2954"/>
              <a:ext cx="1" cy="227"/>
            </a:xfrm>
            <a:prstGeom prst="line">
              <a:avLst/>
            </a:prstGeom>
            <a:noFill/>
            <a:ln w="38100">
              <a:solidFill>
                <a:schemeClr val="tx1"/>
              </a:solidFill>
              <a:round/>
              <a:headEnd/>
              <a:tailEnd type="triangle" w="med" len="med"/>
            </a:ln>
          </p:spPr>
          <p:txBody>
            <a:bodyPr/>
            <a:lstStyle/>
            <a:p>
              <a:endParaRPr lang="en-US"/>
            </a:p>
          </p:txBody>
        </p:sp>
      </p:grpSp>
      <p:sp>
        <p:nvSpPr>
          <p:cNvPr id="71" name="Rectangle 9"/>
          <p:cNvSpPr>
            <a:spLocks noChangeArrowheads="1"/>
          </p:cNvSpPr>
          <p:nvPr/>
        </p:nvSpPr>
        <p:spPr bwMode="auto">
          <a:xfrm>
            <a:off x="3933489" y="3394824"/>
            <a:ext cx="360363"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72" name="Rectangle 11"/>
          <p:cNvSpPr>
            <a:spLocks noChangeArrowheads="1"/>
          </p:cNvSpPr>
          <p:nvPr/>
        </p:nvSpPr>
        <p:spPr bwMode="auto">
          <a:xfrm>
            <a:off x="3212764" y="4824413"/>
            <a:ext cx="360363"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74" name="Rectangle 6"/>
          <p:cNvSpPr>
            <a:spLocks noChangeArrowheads="1"/>
          </p:cNvSpPr>
          <p:nvPr/>
        </p:nvSpPr>
        <p:spPr bwMode="auto">
          <a:xfrm>
            <a:off x="4293851" y="4467225"/>
            <a:ext cx="360362"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76" name="Rectangle 4"/>
          <p:cNvSpPr>
            <a:spLocks noChangeArrowheads="1"/>
          </p:cNvSpPr>
          <p:nvPr/>
        </p:nvSpPr>
        <p:spPr bwMode="auto">
          <a:xfrm>
            <a:off x="1772901" y="5184775"/>
            <a:ext cx="360362"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77" name="TextBox 76"/>
          <p:cNvSpPr txBox="1"/>
          <p:nvPr/>
        </p:nvSpPr>
        <p:spPr>
          <a:xfrm>
            <a:off x="2774071" y="6324600"/>
            <a:ext cx="1132041"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b="1" i="1" dirty="0"/>
              <a:t>Host A</a:t>
            </a:r>
          </a:p>
        </p:txBody>
      </p:sp>
      <p:sp>
        <p:nvSpPr>
          <p:cNvPr id="78" name="TextBox 77"/>
          <p:cNvSpPr txBox="1"/>
          <p:nvPr/>
        </p:nvSpPr>
        <p:spPr>
          <a:xfrm>
            <a:off x="7100857" y="6324600"/>
            <a:ext cx="1128835"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b="1" i="1" dirty="0"/>
              <a:t>Host B</a:t>
            </a:r>
          </a:p>
        </p:txBody>
      </p:sp>
    </p:spTree>
    <p:extLst>
      <p:ext uri="{BB962C8B-B14F-4D97-AF65-F5344CB8AC3E}">
        <p14:creationId xmlns:p14="http://schemas.microsoft.com/office/powerpoint/2010/main" val="19469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5"/>
                                        </p:tgtEl>
                                      </p:cBhvr>
                                    </p:animEffect>
                                    <p:set>
                                      <p:cBhvr>
                                        <p:cTn id="13" dur="1" fill="hold">
                                          <p:stCondLst>
                                            <p:cond delay="499"/>
                                          </p:stCondLst>
                                        </p:cTn>
                                        <p:tgtEl>
                                          <p:spTgt spid="4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par>
                                <p:cTn id="17" presetID="22" presetClass="entr" presetSubtype="1"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up)">
                                      <p:cBhvr>
                                        <p:cTn id="19" dur="500"/>
                                        <p:tgtEl>
                                          <p:spTgt spid="5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1" fill="hold" nodeType="clickEffect">
                                  <p:stCondLst>
                                    <p:cond delay="0"/>
                                  </p:stCondLst>
                                  <p:childTnLst>
                                    <p:animEffect transition="out" filter="wipe(up)">
                                      <p:cBhvr>
                                        <p:cTn id="23" dur="500"/>
                                        <p:tgtEl>
                                          <p:spTgt spid="59"/>
                                        </p:tgtEl>
                                      </p:cBhvr>
                                    </p:animEffect>
                                    <p:set>
                                      <p:cBhvr>
                                        <p:cTn id="24" dur="1" fill="hold">
                                          <p:stCondLst>
                                            <p:cond delay="499"/>
                                          </p:stCondLst>
                                        </p:cTn>
                                        <p:tgtEl>
                                          <p:spTgt spid="59"/>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32"/>
                                        </p:tgtEl>
                                      </p:cBhvr>
                                    </p:animEffect>
                                    <p:set>
                                      <p:cBhvr>
                                        <p:cTn id="27" dur="1" fill="hold">
                                          <p:stCondLst>
                                            <p:cond delay="499"/>
                                          </p:stCondLst>
                                        </p:cTn>
                                        <p:tgtEl>
                                          <p:spTgt spid="32"/>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39"/>
                                        </p:tgtEl>
                                      </p:cBhvr>
                                    </p:animEffect>
                                    <p:set>
                                      <p:cBhvr>
                                        <p:cTn id="33" dur="1" fill="hold">
                                          <p:stCondLst>
                                            <p:cond delay="499"/>
                                          </p:stCondLst>
                                        </p:cTn>
                                        <p:tgtEl>
                                          <p:spTgt spid="39"/>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44"/>
                                        </p:tgtEl>
                                      </p:cBhvr>
                                    </p:animEffect>
                                    <p:set>
                                      <p:cBhvr>
                                        <p:cTn id="36" dur="1" fill="hold">
                                          <p:stCondLst>
                                            <p:cond delay="499"/>
                                          </p:stCondLst>
                                        </p:cTn>
                                        <p:tgtEl>
                                          <p:spTgt spid="44"/>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par>
                                <p:cTn id="40" presetID="22" presetClass="entr" presetSubtype="1"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up)">
                                      <p:cBhvr>
                                        <p:cTn id="42" dur="500"/>
                                        <p:tgtEl>
                                          <p:spTgt spid="6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1" fill="hold" nodeType="clickEffect">
                                  <p:stCondLst>
                                    <p:cond delay="0"/>
                                  </p:stCondLst>
                                  <p:childTnLst>
                                    <p:animEffect transition="out" filter="wipe(up)">
                                      <p:cBhvr>
                                        <p:cTn id="52" dur="500"/>
                                        <p:tgtEl>
                                          <p:spTgt spid="63"/>
                                        </p:tgtEl>
                                      </p:cBhvr>
                                    </p:animEffect>
                                    <p:set>
                                      <p:cBhvr>
                                        <p:cTn id="53" dur="1" fill="hold">
                                          <p:stCondLst>
                                            <p:cond delay="499"/>
                                          </p:stCondLst>
                                        </p:cTn>
                                        <p:tgtEl>
                                          <p:spTgt spid="63"/>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35"/>
                                        </p:tgtEl>
                                      </p:cBhvr>
                                    </p:animEffect>
                                    <p:set>
                                      <p:cBhvr>
                                        <p:cTn id="56" dur="1" fill="hold">
                                          <p:stCondLst>
                                            <p:cond delay="499"/>
                                          </p:stCondLst>
                                        </p:cTn>
                                        <p:tgtEl>
                                          <p:spTgt spid="35"/>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37"/>
                                        </p:tgtEl>
                                      </p:cBhvr>
                                    </p:animEffect>
                                    <p:set>
                                      <p:cBhvr>
                                        <p:cTn id="59" dur="1" fill="hold">
                                          <p:stCondLst>
                                            <p:cond delay="499"/>
                                          </p:stCondLst>
                                        </p:cTn>
                                        <p:tgtEl>
                                          <p:spTgt spid="37"/>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47"/>
                                        </p:tgtEl>
                                      </p:cBhvr>
                                    </p:animEffect>
                                    <p:set>
                                      <p:cBhvr>
                                        <p:cTn id="62" dur="1" fill="hold">
                                          <p:stCondLst>
                                            <p:cond delay="499"/>
                                          </p:stCondLst>
                                        </p:cTn>
                                        <p:tgtEl>
                                          <p:spTgt spid="47"/>
                                        </p:tgtEl>
                                        <p:attrNameLst>
                                          <p:attrName>style.visibility</p:attrName>
                                        </p:attrNameLst>
                                      </p:cBhvr>
                                      <p:to>
                                        <p:strVal val="hidden"/>
                                      </p:to>
                                    </p:set>
                                  </p:childTnLst>
                                </p:cTn>
                              </p:par>
                              <p:par>
                                <p:cTn id="63" presetID="22" presetClass="entr" presetSubtype="1"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wipe(up)">
                                      <p:cBhvr>
                                        <p:cTn id="65" dur="500"/>
                                        <p:tgtEl>
                                          <p:spTgt spid="6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4" fill="hold" nodeType="clickEffect">
                                  <p:stCondLst>
                                    <p:cond delay="0"/>
                                  </p:stCondLst>
                                  <p:childTnLst>
                                    <p:animEffect transition="out" filter="wipe(down)">
                                      <p:cBhvr>
                                        <p:cTn id="72" dur="500"/>
                                        <p:tgtEl>
                                          <p:spTgt spid="66"/>
                                        </p:tgtEl>
                                      </p:cBhvr>
                                    </p:animEffect>
                                    <p:set>
                                      <p:cBhvr>
                                        <p:cTn id="73" dur="1" fill="hold">
                                          <p:stCondLst>
                                            <p:cond delay="499"/>
                                          </p:stCondLst>
                                        </p:cTn>
                                        <p:tgtEl>
                                          <p:spTgt spid="66"/>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40"/>
                                        </p:tgtEl>
                                      </p:cBhvr>
                                    </p:animEffect>
                                    <p:set>
                                      <p:cBhvr>
                                        <p:cTn id="76" dur="1" fill="hold">
                                          <p:stCondLst>
                                            <p:cond delay="499"/>
                                          </p:stCondLst>
                                        </p:cTn>
                                        <p:tgtEl>
                                          <p:spTgt spid="40"/>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34"/>
                                        </p:tgtEl>
                                      </p:cBhvr>
                                    </p:animEffect>
                                    <p:set>
                                      <p:cBhvr>
                                        <p:cTn id="79" dur="1" fill="hold">
                                          <p:stCondLst>
                                            <p:cond delay="499"/>
                                          </p:stCondLst>
                                        </p:cTn>
                                        <p:tgtEl>
                                          <p:spTgt spid="34"/>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38"/>
                                        </p:tgtEl>
                                      </p:cBhvr>
                                    </p:animEffect>
                                    <p:set>
                                      <p:cBhvr>
                                        <p:cTn id="82" dur="1" fill="hold">
                                          <p:stCondLst>
                                            <p:cond delay="499"/>
                                          </p:stCondLst>
                                        </p:cTn>
                                        <p:tgtEl>
                                          <p:spTgt spid="38"/>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52"/>
                                        </p:tgtEl>
                                      </p:cBhvr>
                                    </p:animEffect>
                                    <p:set>
                                      <p:cBhvr>
                                        <p:cTn id="85" dur="1" fill="hold">
                                          <p:stCondLst>
                                            <p:cond delay="499"/>
                                          </p:stCondLst>
                                        </p:cTn>
                                        <p:tgtEl>
                                          <p:spTgt spid="52"/>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50"/>
                                        </p:tgtEl>
                                      </p:cBhvr>
                                    </p:animEffect>
                                    <p:set>
                                      <p:cBhvr>
                                        <p:cTn id="88" dur="1" fill="hold">
                                          <p:stCondLst>
                                            <p:cond delay="499"/>
                                          </p:stCondLst>
                                        </p:cTn>
                                        <p:tgtEl>
                                          <p:spTgt spid="50"/>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fade">
                                      <p:cBhvr>
                                        <p:cTn id="9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3" grpId="0" animBg="1"/>
      <p:bldP spid="44" grpId="0" animBg="1"/>
      <p:bldP spid="45" grpId="0" animBg="1"/>
      <p:bldP spid="47" grpId="0" animBg="1"/>
      <p:bldP spid="48" grpId="0" animBg="1"/>
      <p:bldP spid="50" grpId="0" animBg="1"/>
      <p:bldP spid="52" grpId="0" animBg="1"/>
      <p:bldP spid="71" grpId="0" animBg="1"/>
      <p:bldP spid="72" grpId="0" animBg="1"/>
      <p:bldP spid="74" grpId="0" animBg="1"/>
      <p:bldP spid="7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Migration Technique</a:t>
            </a:r>
          </a:p>
        </p:txBody>
      </p:sp>
      <p:sp>
        <p:nvSpPr>
          <p:cNvPr id="5" name="Rectangle 4"/>
          <p:cNvSpPr/>
          <p:nvPr/>
        </p:nvSpPr>
        <p:spPr>
          <a:xfrm>
            <a:off x="2036850" y="1905001"/>
            <a:ext cx="6623929" cy="584775"/>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Stop and copy : Final Round</a:t>
            </a:r>
          </a:p>
        </p:txBody>
      </p:sp>
      <p:sp>
        <p:nvSpPr>
          <p:cNvPr id="6" name="Rectangle 2"/>
          <p:cNvSpPr>
            <a:spLocks noChangeArrowheads="1"/>
          </p:cNvSpPr>
          <p:nvPr/>
        </p:nvSpPr>
        <p:spPr bwMode="auto">
          <a:xfrm>
            <a:off x="1386406" y="2667000"/>
            <a:ext cx="3600450" cy="3600450"/>
          </a:xfrm>
          <a:prstGeom prst="rect">
            <a:avLst/>
          </a:prstGeom>
          <a:no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7" name="Rectangle 15"/>
          <p:cNvSpPr>
            <a:spLocks noChangeArrowheads="1"/>
          </p:cNvSpPr>
          <p:nvPr/>
        </p:nvSpPr>
        <p:spPr bwMode="auto">
          <a:xfrm>
            <a:off x="5709169" y="2667000"/>
            <a:ext cx="3600450" cy="3600450"/>
          </a:xfrm>
          <a:prstGeom prst="rect">
            <a:avLst/>
          </a:prstGeom>
          <a:solidFill>
            <a:srgbClr val="5E574E"/>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grpSp>
        <p:nvGrpSpPr>
          <p:cNvPr id="17" name="Group 16"/>
          <p:cNvGrpSpPr/>
          <p:nvPr/>
        </p:nvGrpSpPr>
        <p:grpSpPr>
          <a:xfrm>
            <a:off x="6067944" y="3394825"/>
            <a:ext cx="2881312" cy="2151901"/>
            <a:chOff x="5291138" y="3623424"/>
            <a:chExt cx="2881312" cy="2151901"/>
          </a:xfrm>
        </p:grpSpPr>
        <p:sp>
          <p:nvSpPr>
            <p:cNvPr id="8" name="Rectangle 19"/>
            <p:cNvSpPr>
              <a:spLocks noChangeArrowheads="1"/>
            </p:cNvSpPr>
            <p:nvPr/>
          </p:nvSpPr>
          <p:spPr bwMode="auto">
            <a:xfrm>
              <a:off x="5291138" y="5413375"/>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9" name="Rectangle 22"/>
            <p:cNvSpPr>
              <a:spLocks noChangeArrowheads="1"/>
            </p:cNvSpPr>
            <p:nvPr/>
          </p:nvSpPr>
          <p:spPr bwMode="auto">
            <a:xfrm>
              <a:off x="7812088" y="4695825"/>
              <a:ext cx="360362"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0" name="Rectangle 24"/>
            <p:cNvSpPr>
              <a:spLocks noChangeArrowheads="1"/>
            </p:cNvSpPr>
            <p:nvPr/>
          </p:nvSpPr>
          <p:spPr bwMode="auto">
            <a:xfrm>
              <a:off x="7451725" y="3623424"/>
              <a:ext cx="360363"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1" name="Rectangle 26"/>
            <p:cNvSpPr>
              <a:spLocks noChangeArrowheads="1"/>
            </p:cNvSpPr>
            <p:nvPr/>
          </p:nvSpPr>
          <p:spPr bwMode="auto">
            <a:xfrm>
              <a:off x="6731000" y="5053013"/>
              <a:ext cx="360363" cy="361950"/>
            </a:xfrm>
            <a:prstGeom prst="rect">
              <a:avLst/>
            </a:prstGeom>
            <a:solidFill>
              <a:srgbClr val="FFFFFF"/>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grpSp>
      <p:grpSp>
        <p:nvGrpSpPr>
          <p:cNvPr id="16" name="Group 15"/>
          <p:cNvGrpSpPr/>
          <p:nvPr/>
        </p:nvGrpSpPr>
        <p:grpSpPr>
          <a:xfrm>
            <a:off x="1746769" y="3394825"/>
            <a:ext cx="2881312" cy="2151901"/>
            <a:chOff x="969963" y="3623424"/>
            <a:chExt cx="2881312" cy="2151901"/>
          </a:xfrm>
        </p:grpSpPr>
        <p:sp>
          <p:nvSpPr>
            <p:cNvPr id="12" name="Rectangle 9"/>
            <p:cNvSpPr>
              <a:spLocks noChangeArrowheads="1"/>
            </p:cNvSpPr>
            <p:nvPr/>
          </p:nvSpPr>
          <p:spPr bwMode="auto">
            <a:xfrm>
              <a:off x="3130550" y="3623424"/>
              <a:ext cx="360363"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3" name="Rectangle 11"/>
            <p:cNvSpPr>
              <a:spLocks noChangeArrowheads="1"/>
            </p:cNvSpPr>
            <p:nvPr/>
          </p:nvSpPr>
          <p:spPr bwMode="auto">
            <a:xfrm>
              <a:off x="2409825" y="5053013"/>
              <a:ext cx="360363"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4" name="Rectangle 6"/>
            <p:cNvSpPr>
              <a:spLocks noChangeArrowheads="1"/>
            </p:cNvSpPr>
            <p:nvPr/>
          </p:nvSpPr>
          <p:spPr bwMode="auto">
            <a:xfrm>
              <a:off x="3490913" y="4695825"/>
              <a:ext cx="360362"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sp>
          <p:nvSpPr>
            <p:cNvPr id="15" name="Rectangle 4"/>
            <p:cNvSpPr>
              <a:spLocks noChangeArrowheads="1"/>
            </p:cNvSpPr>
            <p:nvPr/>
          </p:nvSpPr>
          <p:spPr bwMode="auto">
            <a:xfrm>
              <a:off x="969963" y="5413375"/>
              <a:ext cx="360362" cy="361950"/>
            </a:xfrm>
            <a:prstGeom prst="rect">
              <a:avLst/>
            </a:prstGeom>
            <a:solidFill>
              <a:srgbClr val="FF6600"/>
            </a:solidFill>
            <a:ln w="38100" algn="ctr">
              <a:solidFill>
                <a:srgbClr val="000000"/>
              </a:solidFill>
              <a:miter lim="800000"/>
              <a:headEnd/>
              <a:tailEnd/>
            </a:ln>
          </p:spPr>
          <p:txBody>
            <a:bodyPr wrap="none" anchor="ctr"/>
            <a:lstStyle/>
            <a:p>
              <a:pPr>
                <a:defRPr/>
              </a:pPr>
              <a:endParaRPr lang="en-US" kern="0">
                <a:solidFill>
                  <a:sysClr val="windowText" lastClr="000000"/>
                </a:solidFill>
              </a:endParaRPr>
            </a:p>
          </p:txBody>
        </p:sp>
      </p:grpSp>
      <p:sp>
        <p:nvSpPr>
          <p:cNvPr id="18" name="Rectangle 17"/>
          <p:cNvSpPr>
            <a:spLocks noChangeArrowheads="1"/>
          </p:cNvSpPr>
          <p:nvPr/>
        </p:nvSpPr>
        <p:spPr bwMode="auto">
          <a:xfrm>
            <a:off x="5709169" y="2667000"/>
            <a:ext cx="3600450" cy="3600450"/>
          </a:xfrm>
          <a:prstGeom prst="rect">
            <a:avLst/>
          </a:prstGeom>
          <a:solidFill>
            <a:srgbClr val="C0C0C0"/>
          </a:solidFill>
          <a:ln w="38100" algn="ctr">
            <a:solidFill>
              <a:schemeClr val="tx1"/>
            </a:solidFill>
            <a:miter lim="800000"/>
            <a:headEnd/>
            <a:tailEnd/>
          </a:ln>
        </p:spPr>
        <p:txBody>
          <a:bodyPr wrap="none" anchor="ctr"/>
          <a:lstStyle/>
          <a:p>
            <a:endParaRPr lang="en-US"/>
          </a:p>
        </p:txBody>
      </p:sp>
      <p:sp>
        <p:nvSpPr>
          <p:cNvPr id="19" name="TextBox 18"/>
          <p:cNvSpPr txBox="1"/>
          <p:nvPr/>
        </p:nvSpPr>
        <p:spPr>
          <a:xfrm>
            <a:off x="2747939" y="6324600"/>
            <a:ext cx="1132041"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b="1" i="1" dirty="0"/>
              <a:t>Host A</a:t>
            </a:r>
          </a:p>
        </p:txBody>
      </p:sp>
      <p:sp>
        <p:nvSpPr>
          <p:cNvPr id="20" name="TextBox 19"/>
          <p:cNvSpPr txBox="1"/>
          <p:nvPr/>
        </p:nvSpPr>
        <p:spPr>
          <a:xfrm>
            <a:off x="7074725" y="6324600"/>
            <a:ext cx="1128835"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b="1" i="1" dirty="0"/>
              <a:t>Host B</a:t>
            </a:r>
          </a:p>
        </p:txBody>
      </p:sp>
    </p:spTree>
    <p:extLst>
      <p:ext uri="{BB962C8B-B14F-4D97-AF65-F5344CB8AC3E}">
        <p14:creationId xmlns:p14="http://schemas.microsoft.com/office/powerpoint/2010/main" val="294624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66667E-6 4.81481E-6 L 0.47327 0.00208 " pathEditMode="relative" rAng="0" ptsTypes="AA">
                                      <p:cBhvr>
                                        <p:cTn id="6" dur="2000" fill="hold"/>
                                        <p:tgtEl>
                                          <p:spTgt spid="16"/>
                                        </p:tgtEl>
                                        <p:attrNameLst>
                                          <p:attrName>ppt_x</p:attrName>
                                          <p:attrName>ppt_y</p:attrName>
                                        </p:attrNameLst>
                                      </p:cBhvr>
                                      <p:rCtr x="23700" y="100"/>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in Virtualization</a:t>
            </a:r>
          </a:p>
        </p:txBody>
      </p:sp>
      <p:sp>
        <p:nvSpPr>
          <p:cNvPr id="3" name="Content Placeholder 2"/>
          <p:cNvSpPr>
            <a:spLocks noGrp="1"/>
          </p:cNvSpPr>
          <p:nvPr>
            <p:ph idx="1"/>
          </p:nvPr>
        </p:nvSpPr>
        <p:spPr>
          <a:xfrm>
            <a:off x="1022831" y="1992136"/>
            <a:ext cx="5371913" cy="4525963"/>
          </a:xfrm>
        </p:spPr>
        <p:txBody>
          <a:bodyPr>
            <a:normAutofit/>
          </a:bodyPr>
          <a:lstStyle/>
          <a:p>
            <a:r>
              <a:rPr lang="en-US" sz="2400" dirty="0"/>
              <a:t>Scalability implement by VMware:</a:t>
            </a:r>
          </a:p>
          <a:p>
            <a:pPr lvl="1"/>
            <a:r>
              <a:rPr lang="en-US" sz="2400" dirty="0"/>
              <a:t>VMware </a:t>
            </a:r>
            <a:r>
              <a:rPr lang="en-US" sz="2400" dirty="0" err="1"/>
              <a:t>VMotion</a:t>
            </a:r>
            <a:r>
              <a:rPr lang="en-US" sz="2400" dirty="0"/>
              <a:t>, makes it possible to move Virtual Machines, without interrupting the applications running inside.</a:t>
            </a:r>
          </a:p>
          <a:p>
            <a:pPr lvl="1"/>
            <a:r>
              <a:rPr lang="en-US" sz="2400" dirty="0"/>
              <a:t>Dynamically scale up virtual machine system among physical servers</a:t>
            </a:r>
            <a:r>
              <a:rPr lang="en-US" sz="2000" dirty="0"/>
              <a:t>.</a:t>
            </a:r>
          </a:p>
        </p:txBody>
      </p:sp>
      <p:grpSp>
        <p:nvGrpSpPr>
          <p:cNvPr id="4" name="Group 35"/>
          <p:cNvGrpSpPr>
            <a:grpSpLocks/>
          </p:cNvGrpSpPr>
          <p:nvPr/>
        </p:nvGrpSpPr>
        <p:grpSpPr bwMode="auto">
          <a:xfrm>
            <a:off x="6705600" y="2814638"/>
            <a:ext cx="1676400" cy="2608263"/>
            <a:chOff x="1676400" y="2052601"/>
            <a:chExt cx="1676400" cy="2608299"/>
          </a:xfrm>
        </p:grpSpPr>
        <p:pic>
          <p:nvPicPr>
            <p:cNvPr id="5" name="Picture 9" descr="small_server"/>
            <p:cNvPicPr>
              <a:picLocks noChangeAspect="1" noChangeArrowheads="1"/>
            </p:cNvPicPr>
            <p:nvPr/>
          </p:nvPicPr>
          <p:blipFill>
            <a:blip r:embed="rId2" cstate="print"/>
            <a:srcRect/>
            <a:stretch>
              <a:fillRect/>
            </a:stretch>
          </p:blipFill>
          <p:spPr bwMode="auto">
            <a:xfrm>
              <a:off x="1676400" y="2356148"/>
              <a:ext cx="1676400" cy="2304752"/>
            </a:xfrm>
            <a:prstGeom prst="rect">
              <a:avLst/>
            </a:prstGeom>
            <a:noFill/>
            <a:ln w="9525">
              <a:noFill/>
              <a:miter lim="800000"/>
              <a:headEnd/>
              <a:tailEnd/>
            </a:ln>
          </p:spPr>
        </p:pic>
        <p:pic>
          <p:nvPicPr>
            <p:cNvPr id="6" name="Picture 9" descr="arch3"/>
            <p:cNvPicPr>
              <a:picLocks noChangeAspect="1" noChangeArrowheads="1"/>
            </p:cNvPicPr>
            <p:nvPr/>
          </p:nvPicPr>
          <p:blipFill>
            <a:blip r:embed="rId3" cstate="print"/>
            <a:srcRect/>
            <a:stretch>
              <a:fillRect/>
            </a:stretch>
          </p:blipFill>
          <p:spPr bwMode="auto">
            <a:xfrm>
              <a:off x="1714500" y="2052601"/>
              <a:ext cx="1300170" cy="1057028"/>
            </a:xfrm>
            <a:prstGeom prst="rect">
              <a:avLst/>
            </a:prstGeom>
            <a:noFill/>
            <a:ln w="9525">
              <a:noFill/>
              <a:miter lim="800000"/>
              <a:headEnd/>
              <a:tailEnd/>
            </a:ln>
          </p:spPr>
        </p:pic>
      </p:grpSp>
      <p:grpSp>
        <p:nvGrpSpPr>
          <p:cNvPr id="7" name="Group 33"/>
          <p:cNvGrpSpPr>
            <a:grpSpLocks/>
          </p:cNvGrpSpPr>
          <p:nvPr/>
        </p:nvGrpSpPr>
        <p:grpSpPr bwMode="auto">
          <a:xfrm>
            <a:off x="7467600" y="3287713"/>
            <a:ext cx="1676400" cy="2608263"/>
            <a:chOff x="3695700" y="2057400"/>
            <a:chExt cx="1676400" cy="2608299"/>
          </a:xfrm>
        </p:grpSpPr>
        <p:pic>
          <p:nvPicPr>
            <p:cNvPr id="8" name="Picture 9" descr="small_server"/>
            <p:cNvPicPr>
              <a:picLocks noChangeAspect="1" noChangeArrowheads="1"/>
            </p:cNvPicPr>
            <p:nvPr/>
          </p:nvPicPr>
          <p:blipFill>
            <a:blip r:embed="rId2" cstate="print"/>
            <a:srcRect/>
            <a:stretch>
              <a:fillRect/>
            </a:stretch>
          </p:blipFill>
          <p:spPr bwMode="auto">
            <a:xfrm>
              <a:off x="3695700" y="2360947"/>
              <a:ext cx="1676400" cy="2304752"/>
            </a:xfrm>
            <a:prstGeom prst="rect">
              <a:avLst/>
            </a:prstGeom>
            <a:noFill/>
            <a:ln w="9525">
              <a:noFill/>
              <a:miter lim="800000"/>
              <a:headEnd/>
              <a:tailEnd/>
            </a:ln>
          </p:spPr>
        </p:pic>
        <p:pic>
          <p:nvPicPr>
            <p:cNvPr id="9" name="Picture 9" descr="arch3"/>
            <p:cNvPicPr>
              <a:picLocks noChangeAspect="1" noChangeArrowheads="1"/>
            </p:cNvPicPr>
            <p:nvPr/>
          </p:nvPicPr>
          <p:blipFill>
            <a:blip r:embed="rId3" cstate="print"/>
            <a:srcRect/>
            <a:stretch>
              <a:fillRect/>
            </a:stretch>
          </p:blipFill>
          <p:spPr bwMode="auto">
            <a:xfrm>
              <a:off x="3733800" y="2057400"/>
              <a:ext cx="1300170" cy="1057028"/>
            </a:xfrm>
            <a:prstGeom prst="rect">
              <a:avLst/>
            </a:prstGeom>
            <a:noFill/>
            <a:ln w="9525">
              <a:noFill/>
              <a:miter lim="800000"/>
              <a:headEnd/>
              <a:tailEnd/>
            </a:ln>
          </p:spPr>
        </p:pic>
      </p:grpSp>
      <p:grpSp>
        <p:nvGrpSpPr>
          <p:cNvPr id="10" name="Group 32"/>
          <p:cNvGrpSpPr>
            <a:grpSpLocks/>
          </p:cNvGrpSpPr>
          <p:nvPr/>
        </p:nvGrpSpPr>
        <p:grpSpPr bwMode="auto">
          <a:xfrm>
            <a:off x="8310082" y="3726612"/>
            <a:ext cx="1676400" cy="2608263"/>
            <a:chOff x="5715000" y="2057400"/>
            <a:chExt cx="1676400" cy="2608299"/>
          </a:xfrm>
        </p:grpSpPr>
        <p:pic>
          <p:nvPicPr>
            <p:cNvPr id="11" name="Picture 9" descr="small_server"/>
            <p:cNvPicPr>
              <a:picLocks noChangeAspect="1" noChangeArrowheads="1"/>
            </p:cNvPicPr>
            <p:nvPr/>
          </p:nvPicPr>
          <p:blipFill>
            <a:blip r:embed="rId2" cstate="print"/>
            <a:srcRect/>
            <a:stretch>
              <a:fillRect/>
            </a:stretch>
          </p:blipFill>
          <p:spPr bwMode="auto">
            <a:xfrm>
              <a:off x="5715000" y="2360947"/>
              <a:ext cx="1676400" cy="2304752"/>
            </a:xfrm>
            <a:prstGeom prst="rect">
              <a:avLst/>
            </a:prstGeom>
            <a:noFill/>
            <a:ln w="9525">
              <a:noFill/>
              <a:miter lim="800000"/>
              <a:headEnd/>
              <a:tailEnd/>
            </a:ln>
          </p:spPr>
        </p:pic>
        <p:pic>
          <p:nvPicPr>
            <p:cNvPr id="12" name="Picture 9" descr="arch3"/>
            <p:cNvPicPr>
              <a:picLocks noChangeAspect="1" noChangeArrowheads="1"/>
            </p:cNvPicPr>
            <p:nvPr/>
          </p:nvPicPr>
          <p:blipFill>
            <a:blip r:embed="rId3" cstate="print"/>
            <a:srcRect/>
            <a:stretch>
              <a:fillRect/>
            </a:stretch>
          </p:blipFill>
          <p:spPr bwMode="auto">
            <a:xfrm>
              <a:off x="5753100" y="2057400"/>
              <a:ext cx="1300170" cy="1057028"/>
            </a:xfrm>
            <a:prstGeom prst="rect">
              <a:avLst/>
            </a:prstGeom>
            <a:noFill/>
            <a:ln w="9525">
              <a:noFill/>
              <a:miter lim="800000"/>
              <a:headEnd/>
              <a:tailEnd/>
            </a:ln>
          </p:spPr>
        </p:pic>
      </p:grpSp>
      <p:pic>
        <p:nvPicPr>
          <p:cNvPr id="13" name="Picture 27" descr="VMware-Infra"/>
          <p:cNvPicPr>
            <a:picLocks noChangeAspect="1" noChangeArrowheads="1"/>
          </p:cNvPicPr>
          <p:nvPr/>
        </p:nvPicPr>
        <p:blipFill>
          <a:blip r:embed="rId4" cstate="print"/>
          <a:srcRect/>
          <a:stretch>
            <a:fillRect/>
          </a:stretch>
        </p:blipFill>
        <p:spPr bwMode="auto">
          <a:xfrm>
            <a:off x="6675438" y="2497138"/>
            <a:ext cx="3001962" cy="2036763"/>
          </a:xfrm>
          <a:prstGeom prst="rect">
            <a:avLst/>
          </a:prstGeom>
          <a:noFill/>
          <a:ln w="9525">
            <a:noFill/>
            <a:miter lim="800000"/>
            <a:headEnd/>
            <a:tailEnd/>
          </a:ln>
        </p:spPr>
      </p:pic>
      <p:pic>
        <p:nvPicPr>
          <p:cNvPr id="17" name="Picture 15" descr="OS_revised"/>
          <p:cNvPicPr>
            <a:picLocks noChangeAspect="1" noChangeArrowheads="1"/>
          </p:cNvPicPr>
          <p:nvPr/>
        </p:nvPicPr>
        <p:blipFill>
          <a:blip r:embed="rId5" cstate="print"/>
          <a:srcRect/>
          <a:stretch>
            <a:fillRect/>
          </a:stretch>
        </p:blipFill>
        <p:spPr bwMode="auto">
          <a:xfrm>
            <a:off x="7394397" y="1617841"/>
            <a:ext cx="530225" cy="1296988"/>
          </a:xfrm>
          <a:prstGeom prst="rect">
            <a:avLst/>
          </a:prstGeom>
          <a:noFill/>
          <a:ln w="9525">
            <a:noFill/>
            <a:miter lim="800000"/>
            <a:headEnd/>
            <a:tailEnd/>
          </a:ln>
        </p:spPr>
      </p:pic>
      <p:pic>
        <p:nvPicPr>
          <p:cNvPr id="18" name="Picture 14" descr="OS_revised"/>
          <p:cNvPicPr>
            <a:picLocks noChangeAspect="1" noChangeArrowheads="1"/>
          </p:cNvPicPr>
          <p:nvPr/>
        </p:nvPicPr>
        <p:blipFill>
          <a:blip r:embed="rId5" cstate="print"/>
          <a:srcRect/>
          <a:stretch>
            <a:fillRect/>
          </a:stretch>
        </p:blipFill>
        <p:spPr bwMode="auto">
          <a:xfrm>
            <a:off x="7165797" y="1755685"/>
            <a:ext cx="530225" cy="1296988"/>
          </a:xfrm>
          <a:prstGeom prst="rect">
            <a:avLst/>
          </a:prstGeom>
          <a:noFill/>
          <a:ln w="9525">
            <a:noFill/>
            <a:miter lim="800000"/>
            <a:headEnd/>
            <a:tailEnd/>
          </a:ln>
        </p:spPr>
      </p:pic>
      <p:pic>
        <p:nvPicPr>
          <p:cNvPr id="25" name="Picture 14" descr="OS_revised"/>
          <p:cNvPicPr>
            <a:picLocks noChangeAspect="1" noChangeArrowheads="1"/>
          </p:cNvPicPr>
          <p:nvPr/>
        </p:nvPicPr>
        <p:blipFill>
          <a:blip r:embed="rId5" cstate="print"/>
          <a:srcRect/>
          <a:stretch>
            <a:fillRect/>
          </a:stretch>
        </p:blipFill>
        <p:spPr bwMode="auto">
          <a:xfrm>
            <a:off x="6899097" y="1940104"/>
            <a:ext cx="530225" cy="1296988"/>
          </a:xfrm>
          <a:prstGeom prst="rect">
            <a:avLst/>
          </a:prstGeom>
          <a:noFill/>
          <a:ln w="9525">
            <a:noFill/>
            <a:miter lim="800000"/>
            <a:headEnd/>
            <a:tailEnd/>
          </a:ln>
        </p:spPr>
      </p:pic>
      <p:pic>
        <p:nvPicPr>
          <p:cNvPr id="26" name="Picture 15" descr="OS_revised"/>
          <p:cNvPicPr>
            <a:picLocks noChangeAspect="1" noChangeArrowheads="1"/>
          </p:cNvPicPr>
          <p:nvPr/>
        </p:nvPicPr>
        <p:blipFill>
          <a:blip r:embed="rId5" cstate="print"/>
          <a:srcRect/>
          <a:stretch>
            <a:fillRect/>
          </a:stretch>
        </p:blipFill>
        <p:spPr bwMode="auto">
          <a:xfrm>
            <a:off x="8143127" y="2041134"/>
            <a:ext cx="530225" cy="1296988"/>
          </a:xfrm>
          <a:prstGeom prst="rect">
            <a:avLst/>
          </a:prstGeom>
          <a:noFill/>
          <a:ln w="9525">
            <a:noFill/>
            <a:miter lim="800000"/>
            <a:headEnd/>
            <a:tailEnd/>
          </a:ln>
        </p:spPr>
      </p:pic>
      <p:pic>
        <p:nvPicPr>
          <p:cNvPr id="27" name="Picture 14" descr="OS_revised"/>
          <p:cNvPicPr>
            <a:picLocks noChangeAspect="1" noChangeArrowheads="1"/>
          </p:cNvPicPr>
          <p:nvPr/>
        </p:nvPicPr>
        <p:blipFill>
          <a:blip r:embed="rId5" cstate="print"/>
          <a:srcRect/>
          <a:stretch>
            <a:fillRect/>
          </a:stretch>
        </p:blipFill>
        <p:spPr bwMode="auto">
          <a:xfrm>
            <a:off x="7914527" y="2178978"/>
            <a:ext cx="530225" cy="1296988"/>
          </a:xfrm>
          <a:prstGeom prst="rect">
            <a:avLst/>
          </a:prstGeom>
          <a:noFill/>
          <a:ln w="9525">
            <a:noFill/>
            <a:miter lim="800000"/>
            <a:headEnd/>
            <a:tailEnd/>
          </a:ln>
        </p:spPr>
      </p:pic>
      <p:pic>
        <p:nvPicPr>
          <p:cNvPr id="28" name="Picture 14" descr="OS_revised"/>
          <p:cNvPicPr>
            <a:picLocks noChangeAspect="1" noChangeArrowheads="1"/>
          </p:cNvPicPr>
          <p:nvPr/>
        </p:nvPicPr>
        <p:blipFill>
          <a:blip r:embed="rId5" cstate="print"/>
          <a:srcRect/>
          <a:stretch>
            <a:fillRect/>
          </a:stretch>
        </p:blipFill>
        <p:spPr bwMode="auto">
          <a:xfrm>
            <a:off x="7647827" y="2363397"/>
            <a:ext cx="530225" cy="1296988"/>
          </a:xfrm>
          <a:prstGeom prst="rect">
            <a:avLst/>
          </a:prstGeom>
          <a:noFill/>
          <a:ln w="9525">
            <a:noFill/>
            <a:miter lim="800000"/>
            <a:headEnd/>
            <a:tailEnd/>
          </a:ln>
        </p:spPr>
      </p:pic>
      <p:pic>
        <p:nvPicPr>
          <p:cNvPr id="29" name="Picture 15" descr="OS_revised"/>
          <p:cNvPicPr>
            <a:picLocks noChangeAspect="1" noChangeArrowheads="1"/>
          </p:cNvPicPr>
          <p:nvPr/>
        </p:nvPicPr>
        <p:blipFill>
          <a:blip r:embed="rId5" cstate="print"/>
          <a:srcRect/>
          <a:stretch>
            <a:fillRect/>
          </a:stretch>
        </p:blipFill>
        <p:spPr bwMode="auto">
          <a:xfrm>
            <a:off x="8890571" y="2457238"/>
            <a:ext cx="530225" cy="1296988"/>
          </a:xfrm>
          <a:prstGeom prst="rect">
            <a:avLst/>
          </a:prstGeom>
          <a:noFill/>
          <a:ln w="9525">
            <a:noFill/>
            <a:miter lim="800000"/>
            <a:headEnd/>
            <a:tailEnd/>
          </a:ln>
        </p:spPr>
      </p:pic>
      <p:pic>
        <p:nvPicPr>
          <p:cNvPr id="30" name="Picture 14" descr="OS_revised"/>
          <p:cNvPicPr>
            <a:picLocks noChangeAspect="1" noChangeArrowheads="1"/>
          </p:cNvPicPr>
          <p:nvPr/>
        </p:nvPicPr>
        <p:blipFill>
          <a:blip r:embed="rId5" cstate="print"/>
          <a:srcRect/>
          <a:stretch>
            <a:fillRect/>
          </a:stretch>
        </p:blipFill>
        <p:spPr bwMode="auto">
          <a:xfrm>
            <a:off x="8661971" y="2595082"/>
            <a:ext cx="530225" cy="1296988"/>
          </a:xfrm>
          <a:prstGeom prst="rect">
            <a:avLst/>
          </a:prstGeom>
          <a:noFill/>
          <a:ln w="9525">
            <a:noFill/>
            <a:miter lim="800000"/>
            <a:headEnd/>
            <a:tailEnd/>
          </a:ln>
        </p:spPr>
      </p:pic>
      <p:pic>
        <p:nvPicPr>
          <p:cNvPr id="31" name="Picture 14" descr="OS_revised"/>
          <p:cNvPicPr>
            <a:picLocks noChangeAspect="1" noChangeArrowheads="1"/>
          </p:cNvPicPr>
          <p:nvPr/>
        </p:nvPicPr>
        <p:blipFill>
          <a:blip r:embed="rId5" cstate="print"/>
          <a:srcRect/>
          <a:stretch>
            <a:fillRect/>
          </a:stretch>
        </p:blipFill>
        <p:spPr bwMode="auto">
          <a:xfrm>
            <a:off x="8395271" y="2779501"/>
            <a:ext cx="530225" cy="1296988"/>
          </a:xfrm>
          <a:prstGeom prst="rect">
            <a:avLst/>
          </a:prstGeom>
          <a:noFill/>
          <a:ln w="9525">
            <a:noFill/>
            <a:miter lim="800000"/>
            <a:headEnd/>
            <a:tailEnd/>
          </a:ln>
        </p:spPr>
      </p:pic>
    </p:spTree>
    <p:extLst>
      <p:ext uri="{BB962C8B-B14F-4D97-AF65-F5344CB8AC3E}">
        <p14:creationId xmlns:p14="http://schemas.microsoft.com/office/powerpoint/2010/main" val="380861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dissolve">
                                      <p:cBhvr>
                                        <p:cTn id="11" dur="500"/>
                                        <p:tgtEl>
                                          <p:spTgt spid="3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dissolve">
                                      <p:cBhvr>
                                        <p:cTn id="31" dur="500"/>
                                        <p:tgtEl>
                                          <p:spTgt spid="29"/>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dissolve">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in Virtualization</a:t>
            </a:r>
          </a:p>
        </p:txBody>
      </p:sp>
      <p:sp>
        <p:nvSpPr>
          <p:cNvPr id="3" name="Content Placeholder 2"/>
          <p:cNvSpPr>
            <a:spLocks noGrp="1"/>
          </p:cNvSpPr>
          <p:nvPr>
            <p:ph idx="1"/>
          </p:nvPr>
        </p:nvSpPr>
        <p:spPr>
          <a:xfrm>
            <a:off x="1201647" y="1869979"/>
            <a:ext cx="4964383" cy="4525963"/>
          </a:xfrm>
        </p:spPr>
        <p:txBody>
          <a:bodyPr>
            <a:noAutofit/>
          </a:bodyPr>
          <a:lstStyle/>
          <a:p>
            <a:r>
              <a:rPr lang="en-US" sz="2400" dirty="0"/>
              <a:t>Fault tolerance system:</a:t>
            </a:r>
          </a:p>
          <a:p>
            <a:pPr lvl="1"/>
            <a:r>
              <a:rPr lang="en-US" sz="2000" dirty="0"/>
              <a:t>VMware makes all Servers and Applications protected against component and complete system failure.</a:t>
            </a:r>
          </a:p>
          <a:p>
            <a:pPr lvl="1"/>
            <a:r>
              <a:rPr lang="en-US" sz="2000" dirty="0"/>
              <a:t>When system failure occurs, virtual machines will be automatic restarted on other physical servers.</a:t>
            </a:r>
          </a:p>
        </p:txBody>
      </p:sp>
      <p:grpSp>
        <p:nvGrpSpPr>
          <p:cNvPr id="4" name="Group 35"/>
          <p:cNvGrpSpPr>
            <a:grpSpLocks/>
          </p:cNvGrpSpPr>
          <p:nvPr/>
        </p:nvGrpSpPr>
        <p:grpSpPr bwMode="auto">
          <a:xfrm>
            <a:off x="6629400" y="2756079"/>
            <a:ext cx="1676400" cy="2608263"/>
            <a:chOff x="1676400" y="2052601"/>
            <a:chExt cx="1676400" cy="2608299"/>
          </a:xfrm>
        </p:grpSpPr>
        <p:pic>
          <p:nvPicPr>
            <p:cNvPr id="5" name="Picture 9" descr="small_server"/>
            <p:cNvPicPr>
              <a:picLocks noChangeAspect="1" noChangeArrowheads="1"/>
            </p:cNvPicPr>
            <p:nvPr/>
          </p:nvPicPr>
          <p:blipFill>
            <a:blip r:embed="rId2" cstate="print"/>
            <a:srcRect/>
            <a:stretch>
              <a:fillRect/>
            </a:stretch>
          </p:blipFill>
          <p:spPr bwMode="auto">
            <a:xfrm>
              <a:off x="1676400" y="2356148"/>
              <a:ext cx="1676400" cy="2304752"/>
            </a:xfrm>
            <a:prstGeom prst="rect">
              <a:avLst/>
            </a:prstGeom>
            <a:noFill/>
            <a:ln w="9525">
              <a:noFill/>
              <a:miter lim="800000"/>
              <a:headEnd/>
              <a:tailEnd/>
            </a:ln>
          </p:spPr>
        </p:pic>
        <p:pic>
          <p:nvPicPr>
            <p:cNvPr id="6" name="Picture 9" descr="arch3"/>
            <p:cNvPicPr>
              <a:picLocks noChangeAspect="1" noChangeArrowheads="1"/>
            </p:cNvPicPr>
            <p:nvPr/>
          </p:nvPicPr>
          <p:blipFill>
            <a:blip r:embed="rId3" cstate="print"/>
            <a:srcRect/>
            <a:stretch>
              <a:fillRect/>
            </a:stretch>
          </p:blipFill>
          <p:spPr bwMode="auto">
            <a:xfrm>
              <a:off x="1714500" y="2052601"/>
              <a:ext cx="1300170" cy="1057028"/>
            </a:xfrm>
            <a:prstGeom prst="rect">
              <a:avLst/>
            </a:prstGeom>
            <a:noFill/>
            <a:ln w="9525">
              <a:noFill/>
              <a:miter lim="800000"/>
              <a:headEnd/>
              <a:tailEnd/>
            </a:ln>
          </p:spPr>
        </p:pic>
      </p:grpSp>
      <p:grpSp>
        <p:nvGrpSpPr>
          <p:cNvPr id="7" name="Group 33"/>
          <p:cNvGrpSpPr>
            <a:grpSpLocks/>
          </p:cNvGrpSpPr>
          <p:nvPr/>
        </p:nvGrpSpPr>
        <p:grpSpPr bwMode="auto">
          <a:xfrm>
            <a:off x="7467600" y="3229154"/>
            <a:ext cx="1676400" cy="2608263"/>
            <a:chOff x="3695700" y="2057400"/>
            <a:chExt cx="1676400" cy="2608299"/>
          </a:xfrm>
        </p:grpSpPr>
        <p:pic>
          <p:nvPicPr>
            <p:cNvPr id="8" name="Picture 9" descr="small_server"/>
            <p:cNvPicPr>
              <a:picLocks noChangeAspect="1" noChangeArrowheads="1"/>
            </p:cNvPicPr>
            <p:nvPr/>
          </p:nvPicPr>
          <p:blipFill>
            <a:blip r:embed="rId2" cstate="print"/>
            <a:srcRect/>
            <a:stretch>
              <a:fillRect/>
            </a:stretch>
          </p:blipFill>
          <p:spPr bwMode="auto">
            <a:xfrm>
              <a:off x="3695700" y="2360947"/>
              <a:ext cx="1676400" cy="2304752"/>
            </a:xfrm>
            <a:prstGeom prst="rect">
              <a:avLst/>
            </a:prstGeom>
            <a:noFill/>
            <a:ln w="9525">
              <a:noFill/>
              <a:miter lim="800000"/>
              <a:headEnd/>
              <a:tailEnd/>
            </a:ln>
          </p:spPr>
        </p:pic>
        <p:pic>
          <p:nvPicPr>
            <p:cNvPr id="9" name="Picture 9" descr="arch3"/>
            <p:cNvPicPr>
              <a:picLocks noChangeAspect="1" noChangeArrowheads="1"/>
            </p:cNvPicPr>
            <p:nvPr/>
          </p:nvPicPr>
          <p:blipFill>
            <a:blip r:embed="rId3" cstate="print"/>
            <a:srcRect/>
            <a:stretch>
              <a:fillRect/>
            </a:stretch>
          </p:blipFill>
          <p:spPr bwMode="auto">
            <a:xfrm>
              <a:off x="3733800" y="2057400"/>
              <a:ext cx="1300170" cy="1057028"/>
            </a:xfrm>
            <a:prstGeom prst="rect">
              <a:avLst/>
            </a:prstGeom>
            <a:noFill/>
            <a:ln w="9525">
              <a:noFill/>
              <a:miter lim="800000"/>
              <a:headEnd/>
              <a:tailEnd/>
            </a:ln>
          </p:spPr>
        </p:pic>
      </p:grpSp>
      <p:grpSp>
        <p:nvGrpSpPr>
          <p:cNvPr id="10" name="Group 32"/>
          <p:cNvGrpSpPr>
            <a:grpSpLocks/>
          </p:cNvGrpSpPr>
          <p:nvPr/>
        </p:nvGrpSpPr>
        <p:grpSpPr bwMode="auto">
          <a:xfrm>
            <a:off x="8305800" y="3716338"/>
            <a:ext cx="1676400" cy="2608263"/>
            <a:chOff x="5715000" y="2057400"/>
            <a:chExt cx="1676400" cy="2608299"/>
          </a:xfrm>
        </p:grpSpPr>
        <p:pic>
          <p:nvPicPr>
            <p:cNvPr id="11" name="Picture 9" descr="small_server"/>
            <p:cNvPicPr>
              <a:picLocks noChangeAspect="1" noChangeArrowheads="1"/>
            </p:cNvPicPr>
            <p:nvPr/>
          </p:nvPicPr>
          <p:blipFill>
            <a:blip r:embed="rId2" cstate="print"/>
            <a:srcRect/>
            <a:stretch>
              <a:fillRect/>
            </a:stretch>
          </p:blipFill>
          <p:spPr bwMode="auto">
            <a:xfrm>
              <a:off x="5715000" y="2360947"/>
              <a:ext cx="1676400" cy="2304752"/>
            </a:xfrm>
            <a:prstGeom prst="rect">
              <a:avLst/>
            </a:prstGeom>
            <a:noFill/>
            <a:ln w="9525">
              <a:noFill/>
              <a:miter lim="800000"/>
              <a:headEnd/>
              <a:tailEnd/>
            </a:ln>
          </p:spPr>
        </p:pic>
        <p:pic>
          <p:nvPicPr>
            <p:cNvPr id="12" name="Picture 9" descr="arch3"/>
            <p:cNvPicPr>
              <a:picLocks noChangeAspect="1" noChangeArrowheads="1"/>
            </p:cNvPicPr>
            <p:nvPr/>
          </p:nvPicPr>
          <p:blipFill>
            <a:blip r:embed="rId3" cstate="print"/>
            <a:srcRect/>
            <a:stretch>
              <a:fillRect/>
            </a:stretch>
          </p:blipFill>
          <p:spPr bwMode="auto">
            <a:xfrm>
              <a:off x="5753100" y="2057400"/>
              <a:ext cx="1300170" cy="1057028"/>
            </a:xfrm>
            <a:prstGeom prst="rect">
              <a:avLst/>
            </a:prstGeom>
            <a:noFill/>
            <a:ln w="9525">
              <a:noFill/>
              <a:miter lim="800000"/>
              <a:headEnd/>
              <a:tailEnd/>
            </a:ln>
          </p:spPr>
        </p:pic>
      </p:grpSp>
      <p:pic>
        <p:nvPicPr>
          <p:cNvPr id="13" name="Picture 27" descr="VMware-Infra"/>
          <p:cNvPicPr>
            <a:picLocks noChangeAspect="1" noChangeArrowheads="1"/>
          </p:cNvPicPr>
          <p:nvPr/>
        </p:nvPicPr>
        <p:blipFill>
          <a:blip r:embed="rId4" cstate="print"/>
          <a:srcRect/>
          <a:stretch>
            <a:fillRect/>
          </a:stretch>
        </p:blipFill>
        <p:spPr bwMode="auto">
          <a:xfrm>
            <a:off x="6675438" y="2438579"/>
            <a:ext cx="3001962" cy="2036763"/>
          </a:xfrm>
          <a:prstGeom prst="rect">
            <a:avLst/>
          </a:prstGeom>
          <a:noFill/>
          <a:ln w="9525">
            <a:noFill/>
            <a:miter lim="800000"/>
            <a:headEnd/>
            <a:tailEnd/>
          </a:ln>
        </p:spPr>
      </p:pic>
      <p:pic>
        <p:nvPicPr>
          <p:cNvPr id="14" name="Picture 15" descr="OS_revised"/>
          <p:cNvPicPr>
            <a:picLocks noChangeAspect="1" noChangeArrowheads="1"/>
          </p:cNvPicPr>
          <p:nvPr/>
        </p:nvPicPr>
        <p:blipFill>
          <a:blip r:embed="rId5" cstate="print"/>
          <a:srcRect/>
          <a:stretch>
            <a:fillRect/>
          </a:stretch>
        </p:blipFill>
        <p:spPr bwMode="auto">
          <a:xfrm>
            <a:off x="7353301" y="1631200"/>
            <a:ext cx="530225" cy="1296988"/>
          </a:xfrm>
          <a:prstGeom prst="rect">
            <a:avLst/>
          </a:prstGeom>
          <a:noFill/>
          <a:ln w="9525">
            <a:noFill/>
            <a:miter lim="800000"/>
            <a:headEnd/>
            <a:tailEnd/>
          </a:ln>
        </p:spPr>
      </p:pic>
      <p:pic>
        <p:nvPicPr>
          <p:cNvPr id="15" name="Picture 14" descr="OS_revised"/>
          <p:cNvPicPr>
            <a:picLocks noChangeAspect="1" noChangeArrowheads="1"/>
          </p:cNvPicPr>
          <p:nvPr/>
        </p:nvPicPr>
        <p:blipFill>
          <a:blip r:embed="rId5" cstate="print"/>
          <a:srcRect/>
          <a:stretch>
            <a:fillRect/>
          </a:stretch>
        </p:blipFill>
        <p:spPr bwMode="auto">
          <a:xfrm>
            <a:off x="7124701" y="1707400"/>
            <a:ext cx="530225" cy="1296988"/>
          </a:xfrm>
          <a:prstGeom prst="rect">
            <a:avLst/>
          </a:prstGeom>
          <a:noFill/>
          <a:ln w="9525">
            <a:noFill/>
            <a:miter lim="800000"/>
            <a:headEnd/>
            <a:tailEnd/>
          </a:ln>
        </p:spPr>
      </p:pic>
      <p:pic>
        <p:nvPicPr>
          <p:cNvPr id="16" name="Picture 15" descr="OS_revised"/>
          <p:cNvPicPr>
            <a:picLocks noChangeAspect="1" noChangeArrowheads="1"/>
          </p:cNvPicPr>
          <p:nvPr/>
        </p:nvPicPr>
        <p:blipFill>
          <a:blip r:embed="rId5" cstate="print"/>
          <a:srcRect/>
          <a:stretch>
            <a:fillRect/>
          </a:stretch>
        </p:blipFill>
        <p:spPr bwMode="auto">
          <a:xfrm>
            <a:off x="8125575" y="2042631"/>
            <a:ext cx="530225" cy="1296988"/>
          </a:xfrm>
          <a:prstGeom prst="rect">
            <a:avLst/>
          </a:prstGeom>
          <a:noFill/>
          <a:ln w="9525">
            <a:noFill/>
            <a:miter lim="800000"/>
            <a:headEnd/>
            <a:tailEnd/>
          </a:ln>
        </p:spPr>
      </p:pic>
      <p:pic>
        <p:nvPicPr>
          <p:cNvPr id="17" name="Picture 14" descr="OS_revised"/>
          <p:cNvPicPr>
            <a:picLocks noChangeAspect="1" noChangeArrowheads="1"/>
          </p:cNvPicPr>
          <p:nvPr/>
        </p:nvPicPr>
        <p:blipFill>
          <a:blip r:embed="rId5" cstate="print"/>
          <a:srcRect/>
          <a:stretch>
            <a:fillRect/>
          </a:stretch>
        </p:blipFill>
        <p:spPr bwMode="auto">
          <a:xfrm>
            <a:off x="7896975" y="2118831"/>
            <a:ext cx="530225" cy="1296988"/>
          </a:xfrm>
          <a:prstGeom prst="rect">
            <a:avLst/>
          </a:prstGeom>
          <a:noFill/>
          <a:ln w="9525">
            <a:noFill/>
            <a:miter lim="800000"/>
            <a:headEnd/>
            <a:tailEnd/>
          </a:ln>
        </p:spPr>
      </p:pic>
      <p:pic>
        <p:nvPicPr>
          <p:cNvPr id="18" name="Picture 13" descr="OS_revised"/>
          <p:cNvPicPr>
            <a:picLocks noChangeAspect="1" noChangeArrowheads="1"/>
          </p:cNvPicPr>
          <p:nvPr/>
        </p:nvPicPr>
        <p:blipFill>
          <a:blip r:embed="rId5" cstate="print"/>
          <a:srcRect/>
          <a:stretch>
            <a:fillRect/>
          </a:stretch>
        </p:blipFill>
        <p:spPr bwMode="auto">
          <a:xfrm>
            <a:off x="7668375" y="2271231"/>
            <a:ext cx="530225" cy="1296988"/>
          </a:xfrm>
          <a:prstGeom prst="rect">
            <a:avLst/>
          </a:prstGeom>
          <a:noFill/>
          <a:ln w="9525">
            <a:noFill/>
            <a:miter lim="800000"/>
            <a:headEnd/>
            <a:tailEnd/>
          </a:ln>
        </p:spPr>
      </p:pic>
      <p:pic>
        <p:nvPicPr>
          <p:cNvPr id="19" name="Picture 15" descr="OS_revised"/>
          <p:cNvPicPr>
            <a:picLocks noChangeAspect="1" noChangeArrowheads="1"/>
          </p:cNvPicPr>
          <p:nvPr/>
        </p:nvPicPr>
        <p:blipFill>
          <a:blip r:embed="rId5" cstate="print"/>
          <a:srcRect/>
          <a:stretch>
            <a:fillRect/>
          </a:stretch>
        </p:blipFill>
        <p:spPr bwMode="auto">
          <a:xfrm>
            <a:off x="8988605" y="2522626"/>
            <a:ext cx="530225" cy="1296988"/>
          </a:xfrm>
          <a:prstGeom prst="rect">
            <a:avLst/>
          </a:prstGeom>
          <a:noFill/>
          <a:ln w="9525">
            <a:noFill/>
            <a:miter lim="800000"/>
            <a:headEnd/>
            <a:tailEnd/>
          </a:ln>
        </p:spPr>
      </p:pic>
      <p:pic>
        <p:nvPicPr>
          <p:cNvPr id="20" name="Picture 14" descr="OS_revised"/>
          <p:cNvPicPr>
            <a:picLocks noChangeAspect="1" noChangeArrowheads="1"/>
          </p:cNvPicPr>
          <p:nvPr/>
        </p:nvPicPr>
        <p:blipFill>
          <a:blip r:embed="rId5" cstate="print"/>
          <a:srcRect/>
          <a:stretch>
            <a:fillRect/>
          </a:stretch>
        </p:blipFill>
        <p:spPr bwMode="auto">
          <a:xfrm>
            <a:off x="8760005" y="2598826"/>
            <a:ext cx="530225" cy="1296988"/>
          </a:xfrm>
          <a:prstGeom prst="rect">
            <a:avLst/>
          </a:prstGeom>
          <a:noFill/>
          <a:ln w="9525">
            <a:noFill/>
            <a:miter lim="800000"/>
            <a:headEnd/>
            <a:tailEnd/>
          </a:ln>
        </p:spPr>
      </p:pic>
      <p:pic>
        <p:nvPicPr>
          <p:cNvPr id="21" name="Picture 13" descr="OS_revised"/>
          <p:cNvPicPr>
            <a:picLocks noChangeAspect="1" noChangeArrowheads="1"/>
          </p:cNvPicPr>
          <p:nvPr/>
        </p:nvPicPr>
        <p:blipFill>
          <a:blip r:embed="rId5" cstate="print"/>
          <a:srcRect/>
          <a:stretch>
            <a:fillRect/>
          </a:stretch>
        </p:blipFill>
        <p:spPr bwMode="auto">
          <a:xfrm>
            <a:off x="8531405" y="2751226"/>
            <a:ext cx="530225" cy="1296988"/>
          </a:xfrm>
          <a:prstGeom prst="rect">
            <a:avLst/>
          </a:prstGeom>
          <a:noFill/>
          <a:ln w="9525">
            <a:noFill/>
            <a:miter lim="800000"/>
            <a:headEnd/>
            <a:tailEnd/>
          </a:ln>
        </p:spPr>
      </p:pic>
      <p:sp>
        <p:nvSpPr>
          <p:cNvPr id="22" name="Rectangle 21"/>
          <p:cNvSpPr/>
          <p:nvPr/>
        </p:nvSpPr>
        <p:spPr>
          <a:xfrm>
            <a:off x="6248401" y="3716338"/>
            <a:ext cx="1249363" cy="1006429"/>
          </a:xfrm>
          <a:prstGeom prst="rect">
            <a:avLst/>
          </a:prstGeom>
        </p:spPr>
        <p:txBody>
          <a:bodyPr>
            <a:spAutoFit/>
          </a:bodyPr>
          <a:lstStyle/>
          <a:p>
            <a:pPr algn="ctr">
              <a:lnSpc>
                <a:spcPct val="90000"/>
              </a:lnSpc>
            </a:pPr>
            <a:r>
              <a:rPr lang="en-US" sz="6600" b="1">
                <a:solidFill>
                  <a:srgbClr val="EB2629"/>
                </a:solidFill>
                <a:latin typeface="Arial Black" pitchFamily="34" charset="0"/>
                <a:ea typeface="Arial Unicode MS" pitchFamily="34" charset="-128"/>
                <a:cs typeface="Arial Unicode MS" pitchFamily="34" charset="-128"/>
              </a:rPr>
              <a:t>X</a:t>
            </a:r>
          </a:p>
        </p:txBody>
      </p:sp>
    </p:spTree>
    <p:extLst>
      <p:ext uri="{BB962C8B-B14F-4D97-AF65-F5344CB8AC3E}">
        <p14:creationId xmlns:p14="http://schemas.microsoft.com/office/powerpoint/2010/main" val="30276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9" presetClass="emph" presetSubtype="0" nodeType="withEffect">
                                  <p:stCondLst>
                                    <p:cond delay="0"/>
                                  </p:stCondLst>
                                  <p:childTnLst>
                                    <p:set>
                                      <p:cBhvr rctx="PPT">
                                        <p:cTn id="9" dur="indefinite"/>
                                        <p:tgtEl>
                                          <p:spTgt spid="4"/>
                                        </p:tgtEl>
                                        <p:attrNameLst>
                                          <p:attrName>style.opacity</p:attrName>
                                        </p:attrNameLst>
                                      </p:cBhvr>
                                      <p:to>
                                        <p:strVal val="0.25"/>
                                      </p:to>
                                    </p:set>
                                    <p:animEffect filter="image" prLst="opacity: 0.25">
                                      <p:cBhvr rctx="IE">
                                        <p:cTn id="10" dur="indefinite"/>
                                        <p:tgtEl>
                                          <p:spTgt spid="4"/>
                                        </p:tgtEl>
                                      </p:cBhvr>
                                    </p:animEffect>
                                  </p:childTnLst>
                                </p:cTn>
                              </p:par>
                            </p:childTnLst>
                          </p:cTn>
                        </p:par>
                        <p:par>
                          <p:cTn id="11" fill="hold">
                            <p:stCondLst>
                              <p:cond delay="500"/>
                            </p:stCondLst>
                            <p:childTnLst>
                              <p:par>
                                <p:cTn id="12" presetID="9" presetClass="exit" presetSubtype="0" fill="hold" nodeType="afterEffect">
                                  <p:stCondLst>
                                    <p:cond delay="0"/>
                                  </p:stCondLst>
                                  <p:childTnLst>
                                    <p:animEffect transition="out" filter="dissolve">
                                      <p:cBhvr>
                                        <p:cTn id="13" dur="500"/>
                                        <p:tgtEl>
                                          <p:spTgt spid="15"/>
                                        </p:tgtEl>
                                      </p:cBhvr>
                                    </p:animEffect>
                                    <p:set>
                                      <p:cBhvr>
                                        <p:cTn id="14" dur="1" fill="hold">
                                          <p:stCondLst>
                                            <p:cond delay="499"/>
                                          </p:stCondLst>
                                        </p:cTn>
                                        <p:tgtEl>
                                          <p:spTgt spid="15"/>
                                        </p:tgtEl>
                                        <p:attrNameLst>
                                          <p:attrName>style.visibility</p:attrName>
                                        </p:attrNameLst>
                                      </p:cBhvr>
                                      <p:to>
                                        <p:strVal val="hidden"/>
                                      </p:to>
                                    </p:set>
                                  </p:childTnLst>
                                </p:cTn>
                              </p:par>
                            </p:childTnLst>
                          </p:cTn>
                        </p:par>
                        <p:par>
                          <p:cTn id="15" fill="hold">
                            <p:stCondLst>
                              <p:cond delay="1000"/>
                            </p:stCondLst>
                            <p:childTnLst>
                              <p:par>
                                <p:cTn id="16" presetID="9" presetClass="exit" presetSubtype="0" fill="hold" nodeType="afterEffect">
                                  <p:stCondLst>
                                    <p:cond delay="0"/>
                                  </p:stCondLst>
                                  <p:childTnLst>
                                    <p:animEffect transition="out" filter="dissolv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in Virtualization</a:t>
            </a:r>
          </a:p>
        </p:txBody>
      </p:sp>
      <p:sp>
        <p:nvSpPr>
          <p:cNvPr id="3" name="Content Placeholder 2"/>
          <p:cNvSpPr>
            <a:spLocks noGrp="1"/>
          </p:cNvSpPr>
          <p:nvPr>
            <p:ph idx="1"/>
          </p:nvPr>
        </p:nvSpPr>
        <p:spPr>
          <a:xfrm>
            <a:off x="1095814" y="1917090"/>
            <a:ext cx="5166051" cy="4525963"/>
          </a:xfrm>
        </p:spPr>
        <p:txBody>
          <a:bodyPr/>
          <a:lstStyle/>
          <a:p>
            <a:r>
              <a:rPr lang="en-US" sz="2800" dirty="0"/>
              <a:t>Disaster recovery:</a:t>
            </a:r>
          </a:p>
          <a:p>
            <a:pPr lvl="1"/>
            <a:r>
              <a:rPr lang="en-US" sz="2400" dirty="0"/>
              <a:t>VMware Site Recovery Manager enables an easy transition from a production site to a Disaster Recovery site. </a:t>
            </a:r>
          </a:p>
          <a:p>
            <a:pPr lvl="1"/>
            <a:r>
              <a:rPr lang="en-US" sz="2400" dirty="0"/>
              <a:t>Easy Execution for real Disaster</a:t>
            </a:r>
          </a:p>
          <a:p>
            <a:pPr lvl="1"/>
            <a:r>
              <a:rPr lang="en-US" sz="2400" dirty="0"/>
              <a:t>Easy Testing for good night sleep</a:t>
            </a:r>
          </a:p>
          <a:p>
            <a:pPr lvl="1"/>
            <a:endParaRPr lang="en-US" dirty="0"/>
          </a:p>
        </p:txBody>
      </p:sp>
      <p:grpSp>
        <p:nvGrpSpPr>
          <p:cNvPr id="4" name="Group 43"/>
          <p:cNvGrpSpPr>
            <a:grpSpLocks/>
          </p:cNvGrpSpPr>
          <p:nvPr/>
        </p:nvGrpSpPr>
        <p:grpSpPr bwMode="auto">
          <a:xfrm>
            <a:off x="6911974" y="2002407"/>
            <a:ext cx="3041170" cy="4294188"/>
            <a:chOff x="6867525" y="1046415"/>
            <a:chExt cx="4405900" cy="4665663"/>
          </a:xfrm>
        </p:grpSpPr>
        <p:grpSp>
          <p:nvGrpSpPr>
            <p:cNvPr id="5" name="Group 35"/>
            <p:cNvGrpSpPr>
              <a:grpSpLocks/>
            </p:cNvGrpSpPr>
            <p:nvPr/>
          </p:nvGrpSpPr>
          <p:grpSpPr bwMode="auto">
            <a:xfrm>
              <a:off x="6907213" y="2146300"/>
              <a:ext cx="2235200" cy="2608263"/>
              <a:chOff x="1676400" y="2052601"/>
              <a:chExt cx="1676400" cy="2608299"/>
            </a:xfrm>
          </p:grpSpPr>
          <p:pic>
            <p:nvPicPr>
              <p:cNvPr id="19" name="Picture 9" descr="small_server"/>
              <p:cNvPicPr>
                <a:picLocks noChangeAspect="1" noChangeArrowheads="1"/>
              </p:cNvPicPr>
              <p:nvPr/>
            </p:nvPicPr>
            <p:blipFill>
              <a:blip r:embed="rId2" cstate="print"/>
              <a:srcRect/>
              <a:stretch>
                <a:fillRect/>
              </a:stretch>
            </p:blipFill>
            <p:spPr bwMode="auto">
              <a:xfrm>
                <a:off x="1676400" y="2356148"/>
                <a:ext cx="1676400" cy="2304752"/>
              </a:xfrm>
              <a:prstGeom prst="rect">
                <a:avLst/>
              </a:prstGeom>
              <a:noFill/>
              <a:ln w="9525">
                <a:noFill/>
                <a:miter lim="800000"/>
                <a:headEnd/>
                <a:tailEnd/>
              </a:ln>
            </p:spPr>
          </p:pic>
          <p:pic>
            <p:nvPicPr>
              <p:cNvPr id="20" name="Picture 9" descr="arch3"/>
              <p:cNvPicPr>
                <a:picLocks noChangeAspect="1" noChangeArrowheads="1"/>
              </p:cNvPicPr>
              <p:nvPr/>
            </p:nvPicPr>
            <p:blipFill>
              <a:blip r:embed="rId3" cstate="print"/>
              <a:srcRect/>
              <a:stretch>
                <a:fillRect/>
              </a:stretch>
            </p:blipFill>
            <p:spPr bwMode="auto">
              <a:xfrm>
                <a:off x="1714500" y="2052601"/>
                <a:ext cx="1300170" cy="1057028"/>
              </a:xfrm>
              <a:prstGeom prst="rect">
                <a:avLst/>
              </a:prstGeom>
              <a:noFill/>
              <a:ln w="9525">
                <a:noFill/>
                <a:miter lim="800000"/>
                <a:headEnd/>
                <a:tailEnd/>
              </a:ln>
            </p:spPr>
          </p:pic>
        </p:grpSp>
        <p:grpSp>
          <p:nvGrpSpPr>
            <p:cNvPr id="6" name="Group 33"/>
            <p:cNvGrpSpPr>
              <a:grpSpLocks/>
            </p:cNvGrpSpPr>
            <p:nvPr/>
          </p:nvGrpSpPr>
          <p:grpSpPr bwMode="auto">
            <a:xfrm>
              <a:off x="7923213" y="2619375"/>
              <a:ext cx="2235200" cy="2608263"/>
              <a:chOff x="3695700" y="2057400"/>
              <a:chExt cx="1676400" cy="2608299"/>
            </a:xfrm>
          </p:grpSpPr>
          <p:pic>
            <p:nvPicPr>
              <p:cNvPr id="17" name="Picture 9" descr="small_server"/>
              <p:cNvPicPr>
                <a:picLocks noChangeAspect="1" noChangeArrowheads="1"/>
              </p:cNvPicPr>
              <p:nvPr/>
            </p:nvPicPr>
            <p:blipFill>
              <a:blip r:embed="rId2" cstate="print"/>
              <a:srcRect/>
              <a:stretch>
                <a:fillRect/>
              </a:stretch>
            </p:blipFill>
            <p:spPr bwMode="auto">
              <a:xfrm>
                <a:off x="3695700" y="2360947"/>
                <a:ext cx="1676400" cy="2304752"/>
              </a:xfrm>
              <a:prstGeom prst="rect">
                <a:avLst/>
              </a:prstGeom>
              <a:noFill/>
              <a:ln w="9525">
                <a:noFill/>
                <a:miter lim="800000"/>
                <a:headEnd/>
                <a:tailEnd/>
              </a:ln>
            </p:spPr>
          </p:pic>
          <p:pic>
            <p:nvPicPr>
              <p:cNvPr id="18" name="Picture 9" descr="arch3"/>
              <p:cNvPicPr>
                <a:picLocks noChangeAspect="1" noChangeArrowheads="1"/>
              </p:cNvPicPr>
              <p:nvPr/>
            </p:nvPicPr>
            <p:blipFill>
              <a:blip r:embed="rId3" cstate="print"/>
              <a:srcRect/>
              <a:stretch>
                <a:fillRect/>
              </a:stretch>
            </p:blipFill>
            <p:spPr bwMode="auto">
              <a:xfrm>
                <a:off x="3733800" y="2057400"/>
                <a:ext cx="1300170" cy="1057028"/>
              </a:xfrm>
              <a:prstGeom prst="rect">
                <a:avLst/>
              </a:prstGeom>
              <a:noFill/>
              <a:ln w="9525">
                <a:noFill/>
                <a:miter lim="800000"/>
                <a:headEnd/>
                <a:tailEnd/>
              </a:ln>
            </p:spPr>
          </p:pic>
        </p:grpSp>
        <p:grpSp>
          <p:nvGrpSpPr>
            <p:cNvPr id="7" name="Group 32"/>
            <p:cNvGrpSpPr>
              <a:grpSpLocks/>
            </p:cNvGrpSpPr>
            <p:nvPr/>
          </p:nvGrpSpPr>
          <p:grpSpPr bwMode="auto">
            <a:xfrm>
              <a:off x="9038225" y="3103815"/>
              <a:ext cx="2235200" cy="2608263"/>
              <a:chOff x="5636860" y="2113215"/>
              <a:chExt cx="1676400" cy="2608299"/>
            </a:xfrm>
          </p:grpSpPr>
          <p:pic>
            <p:nvPicPr>
              <p:cNvPr id="15" name="Picture 9" descr="small_server"/>
              <p:cNvPicPr>
                <a:picLocks noChangeAspect="1" noChangeArrowheads="1"/>
              </p:cNvPicPr>
              <p:nvPr/>
            </p:nvPicPr>
            <p:blipFill>
              <a:blip r:embed="rId2" cstate="print"/>
              <a:srcRect/>
              <a:stretch>
                <a:fillRect/>
              </a:stretch>
            </p:blipFill>
            <p:spPr bwMode="auto">
              <a:xfrm>
                <a:off x="5636860" y="2416762"/>
                <a:ext cx="1676400" cy="2304752"/>
              </a:xfrm>
              <a:prstGeom prst="rect">
                <a:avLst/>
              </a:prstGeom>
              <a:noFill/>
              <a:ln w="9525">
                <a:noFill/>
                <a:miter lim="800000"/>
                <a:headEnd/>
                <a:tailEnd/>
              </a:ln>
            </p:spPr>
          </p:pic>
          <p:pic>
            <p:nvPicPr>
              <p:cNvPr id="16" name="Picture 9" descr="arch3"/>
              <p:cNvPicPr>
                <a:picLocks noChangeAspect="1" noChangeArrowheads="1"/>
              </p:cNvPicPr>
              <p:nvPr/>
            </p:nvPicPr>
            <p:blipFill>
              <a:blip r:embed="rId3" cstate="print"/>
              <a:srcRect/>
              <a:stretch>
                <a:fillRect/>
              </a:stretch>
            </p:blipFill>
            <p:spPr bwMode="auto">
              <a:xfrm>
                <a:off x="5674960" y="2113215"/>
                <a:ext cx="1300170" cy="1057028"/>
              </a:xfrm>
              <a:prstGeom prst="rect">
                <a:avLst/>
              </a:prstGeom>
              <a:noFill/>
              <a:ln w="9525">
                <a:noFill/>
                <a:miter lim="800000"/>
                <a:headEnd/>
                <a:tailEnd/>
              </a:ln>
            </p:spPr>
          </p:pic>
        </p:grpSp>
        <p:pic>
          <p:nvPicPr>
            <p:cNvPr id="8" name="Picture 27" descr="VMware-Infra"/>
            <p:cNvPicPr>
              <a:picLocks noChangeAspect="1" noChangeArrowheads="1"/>
            </p:cNvPicPr>
            <p:nvPr/>
          </p:nvPicPr>
          <p:blipFill>
            <a:blip r:embed="rId4" cstate="print"/>
            <a:srcRect/>
            <a:stretch>
              <a:fillRect/>
            </a:stretch>
          </p:blipFill>
          <p:spPr bwMode="auto">
            <a:xfrm>
              <a:off x="6867525" y="1828800"/>
              <a:ext cx="4002088" cy="2036763"/>
            </a:xfrm>
            <a:prstGeom prst="rect">
              <a:avLst/>
            </a:prstGeom>
            <a:noFill/>
            <a:ln w="9525">
              <a:noFill/>
              <a:miter lim="800000"/>
              <a:headEnd/>
              <a:tailEnd/>
            </a:ln>
          </p:spPr>
        </p:pic>
        <p:pic>
          <p:nvPicPr>
            <p:cNvPr id="9" name="Picture 15" descr="OS_revised"/>
            <p:cNvPicPr>
              <a:picLocks noChangeAspect="1" noChangeArrowheads="1"/>
            </p:cNvPicPr>
            <p:nvPr/>
          </p:nvPicPr>
          <p:blipFill>
            <a:blip r:embed="rId5" cstate="print"/>
            <a:srcRect/>
            <a:stretch>
              <a:fillRect/>
            </a:stretch>
          </p:blipFill>
          <p:spPr bwMode="auto">
            <a:xfrm>
              <a:off x="7800582" y="1046415"/>
              <a:ext cx="708025" cy="1296987"/>
            </a:xfrm>
            <a:prstGeom prst="rect">
              <a:avLst/>
            </a:prstGeom>
            <a:noFill/>
            <a:ln w="9525">
              <a:noFill/>
              <a:miter lim="800000"/>
              <a:headEnd/>
              <a:tailEnd/>
            </a:ln>
          </p:spPr>
        </p:pic>
        <p:pic>
          <p:nvPicPr>
            <p:cNvPr id="10" name="Picture 14" descr="OS_revised"/>
            <p:cNvPicPr>
              <a:picLocks noChangeAspect="1" noChangeArrowheads="1"/>
            </p:cNvPicPr>
            <p:nvPr/>
          </p:nvPicPr>
          <p:blipFill>
            <a:blip r:embed="rId5" cstate="print"/>
            <a:srcRect/>
            <a:stretch>
              <a:fillRect/>
            </a:stretch>
          </p:blipFill>
          <p:spPr bwMode="auto">
            <a:xfrm>
              <a:off x="7495782" y="1122615"/>
              <a:ext cx="708025" cy="1296987"/>
            </a:xfrm>
            <a:prstGeom prst="rect">
              <a:avLst/>
            </a:prstGeom>
            <a:noFill/>
            <a:ln w="9525">
              <a:noFill/>
              <a:miter lim="800000"/>
              <a:headEnd/>
              <a:tailEnd/>
            </a:ln>
          </p:spPr>
        </p:pic>
        <p:pic>
          <p:nvPicPr>
            <p:cNvPr id="11" name="Picture 15" descr="OS_revised"/>
            <p:cNvPicPr>
              <a:picLocks noChangeAspect="1" noChangeArrowheads="1"/>
            </p:cNvPicPr>
            <p:nvPr/>
          </p:nvPicPr>
          <p:blipFill>
            <a:blip r:embed="rId5" cstate="print"/>
            <a:srcRect/>
            <a:stretch>
              <a:fillRect/>
            </a:stretch>
          </p:blipFill>
          <p:spPr bwMode="auto">
            <a:xfrm>
              <a:off x="8857060" y="1463676"/>
              <a:ext cx="708025" cy="1296987"/>
            </a:xfrm>
            <a:prstGeom prst="rect">
              <a:avLst/>
            </a:prstGeom>
            <a:noFill/>
            <a:ln w="9525">
              <a:noFill/>
              <a:miter lim="800000"/>
              <a:headEnd/>
              <a:tailEnd/>
            </a:ln>
          </p:spPr>
        </p:pic>
        <p:pic>
          <p:nvPicPr>
            <p:cNvPr id="12" name="Picture 14" descr="OS_revised"/>
            <p:cNvPicPr>
              <a:picLocks noChangeAspect="1" noChangeArrowheads="1"/>
            </p:cNvPicPr>
            <p:nvPr/>
          </p:nvPicPr>
          <p:blipFill>
            <a:blip r:embed="rId5" cstate="print"/>
            <a:srcRect/>
            <a:stretch>
              <a:fillRect/>
            </a:stretch>
          </p:blipFill>
          <p:spPr bwMode="auto">
            <a:xfrm>
              <a:off x="8552260" y="1539876"/>
              <a:ext cx="708025" cy="1296987"/>
            </a:xfrm>
            <a:prstGeom prst="rect">
              <a:avLst/>
            </a:prstGeom>
            <a:noFill/>
            <a:ln w="9525">
              <a:noFill/>
              <a:miter lim="800000"/>
              <a:headEnd/>
              <a:tailEnd/>
            </a:ln>
          </p:spPr>
        </p:pic>
        <p:pic>
          <p:nvPicPr>
            <p:cNvPr id="13" name="Picture 15" descr="OS_revised"/>
            <p:cNvPicPr>
              <a:picLocks noChangeAspect="1" noChangeArrowheads="1"/>
            </p:cNvPicPr>
            <p:nvPr/>
          </p:nvPicPr>
          <p:blipFill>
            <a:blip r:embed="rId5" cstate="print"/>
            <a:srcRect/>
            <a:stretch>
              <a:fillRect/>
            </a:stretch>
          </p:blipFill>
          <p:spPr bwMode="auto">
            <a:xfrm>
              <a:off x="9931590" y="1881139"/>
              <a:ext cx="706437" cy="1296987"/>
            </a:xfrm>
            <a:prstGeom prst="rect">
              <a:avLst/>
            </a:prstGeom>
            <a:noFill/>
            <a:ln w="9525">
              <a:noFill/>
              <a:miter lim="800000"/>
              <a:headEnd/>
              <a:tailEnd/>
            </a:ln>
          </p:spPr>
        </p:pic>
        <p:pic>
          <p:nvPicPr>
            <p:cNvPr id="14" name="Picture 14" descr="OS_revised"/>
            <p:cNvPicPr>
              <a:picLocks noChangeAspect="1" noChangeArrowheads="1"/>
            </p:cNvPicPr>
            <p:nvPr/>
          </p:nvPicPr>
          <p:blipFill>
            <a:blip r:embed="rId5" cstate="print"/>
            <a:srcRect/>
            <a:stretch>
              <a:fillRect/>
            </a:stretch>
          </p:blipFill>
          <p:spPr bwMode="auto">
            <a:xfrm>
              <a:off x="9626790" y="1957339"/>
              <a:ext cx="706437" cy="1296987"/>
            </a:xfrm>
            <a:prstGeom prst="rect">
              <a:avLst/>
            </a:prstGeom>
            <a:noFill/>
            <a:ln w="9525">
              <a:noFill/>
              <a:miter lim="800000"/>
              <a:headEnd/>
              <a:tailEnd/>
            </a:ln>
          </p:spPr>
        </p:pic>
      </p:grpSp>
      <p:sp>
        <p:nvSpPr>
          <p:cNvPr id="21" name="Rectangle 20"/>
          <p:cNvSpPr/>
          <p:nvPr/>
        </p:nvSpPr>
        <p:spPr>
          <a:xfrm>
            <a:off x="7316787" y="2133600"/>
            <a:ext cx="1835150" cy="3402012"/>
          </a:xfrm>
          <a:prstGeom prst="rect">
            <a:avLst/>
          </a:prstGeom>
        </p:spPr>
        <p:txBody>
          <a:bodyPr>
            <a:spAutoFit/>
          </a:bodyPr>
          <a:lstStyle/>
          <a:p>
            <a:pPr algn="ctr">
              <a:lnSpc>
                <a:spcPct val="90000"/>
              </a:lnSpc>
            </a:pPr>
            <a:r>
              <a:rPr lang="en-US" sz="23900" b="1" dirty="0">
                <a:solidFill>
                  <a:schemeClr val="tx1">
                    <a:lumMod val="85000"/>
                    <a:lumOff val="15000"/>
                  </a:schemeClr>
                </a:solidFill>
                <a:latin typeface="Arial Black" pitchFamily="34" charset="0"/>
                <a:ea typeface="Arial Unicode MS" pitchFamily="34" charset="-128"/>
                <a:cs typeface="Arial Unicode MS" pitchFamily="34" charset="-128"/>
              </a:rPr>
              <a:t>X</a:t>
            </a:r>
          </a:p>
        </p:txBody>
      </p:sp>
      <p:grpSp>
        <p:nvGrpSpPr>
          <p:cNvPr id="57" name="Group 44"/>
          <p:cNvGrpSpPr>
            <a:grpSpLocks/>
          </p:cNvGrpSpPr>
          <p:nvPr/>
        </p:nvGrpSpPr>
        <p:grpSpPr bwMode="auto">
          <a:xfrm>
            <a:off x="6853719" y="2491146"/>
            <a:ext cx="3284733" cy="3899381"/>
            <a:chOff x="2168006" y="6273282"/>
            <a:chExt cx="4379132" cy="3899381"/>
          </a:xfrm>
        </p:grpSpPr>
        <p:grpSp>
          <p:nvGrpSpPr>
            <p:cNvPr id="58" name="Group 35"/>
            <p:cNvGrpSpPr>
              <a:grpSpLocks/>
            </p:cNvGrpSpPr>
            <p:nvPr/>
          </p:nvGrpSpPr>
          <p:grpSpPr bwMode="auto">
            <a:xfrm>
              <a:off x="2207694" y="6590782"/>
              <a:ext cx="2235200" cy="2608263"/>
              <a:chOff x="1676400" y="2052601"/>
              <a:chExt cx="1676400" cy="2608299"/>
            </a:xfrm>
          </p:grpSpPr>
          <p:pic>
            <p:nvPicPr>
              <p:cNvPr id="66" name="Picture 9" descr="small_server"/>
              <p:cNvPicPr>
                <a:picLocks noChangeAspect="1" noChangeArrowheads="1"/>
              </p:cNvPicPr>
              <p:nvPr/>
            </p:nvPicPr>
            <p:blipFill>
              <a:blip r:embed="rId2" cstate="print"/>
              <a:srcRect/>
              <a:stretch>
                <a:fillRect/>
              </a:stretch>
            </p:blipFill>
            <p:spPr bwMode="auto">
              <a:xfrm>
                <a:off x="1676400" y="2356148"/>
                <a:ext cx="1676400" cy="2304752"/>
              </a:xfrm>
              <a:prstGeom prst="rect">
                <a:avLst/>
              </a:prstGeom>
              <a:noFill/>
              <a:ln w="9525">
                <a:noFill/>
                <a:miter lim="800000"/>
                <a:headEnd/>
                <a:tailEnd/>
              </a:ln>
            </p:spPr>
          </p:pic>
          <p:pic>
            <p:nvPicPr>
              <p:cNvPr id="67" name="Picture 9" descr="arch3"/>
              <p:cNvPicPr>
                <a:picLocks noChangeAspect="1" noChangeArrowheads="1"/>
              </p:cNvPicPr>
              <p:nvPr/>
            </p:nvPicPr>
            <p:blipFill>
              <a:blip r:embed="rId3" cstate="print"/>
              <a:srcRect/>
              <a:stretch>
                <a:fillRect/>
              </a:stretch>
            </p:blipFill>
            <p:spPr bwMode="auto">
              <a:xfrm>
                <a:off x="1714500" y="2052601"/>
                <a:ext cx="1300170" cy="1057028"/>
              </a:xfrm>
              <a:prstGeom prst="rect">
                <a:avLst/>
              </a:prstGeom>
              <a:noFill/>
              <a:ln w="9525">
                <a:noFill/>
                <a:miter lim="800000"/>
                <a:headEnd/>
                <a:tailEnd/>
              </a:ln>
            </p:spPr>
          </p:pic>
        </p:grpSp>
        <p:grpSp>
          <p:nvGrpSpPr>
            <p:cNvPr id="59" name="Group 33"/>
            <p:cNvGrpSpPr>
              <a:grpSpLocks/>
            </p:cNvGrpSpPr>
            <p:nvPr/>
          </p:nvGrpSpPr>
          <p:grpSpPr bwMode="auto">
            <a:xfrm>
              <a:off x="3223694" y="7063857"/>
              <a:ext cx="2235200" cy="2608263"/>
              <a:chOff x="3695700" y="2057400"/>
              <a:chExt cx="1676400" cy="2608299"/>
            </a:xfrm>
          </p:grpSpPr>
          <p:pic>
            <p:nvPicPr>
              <p:cNvPr id="64" name="Picture 9" descr="small_server"/>
              <p:cNvPicPr>
                <a:picLocks noChangeAspect="1" noChangeArrowheads="1"/>
              </p:cNvPicPr>
              <p:nvPr/>
            </p:nvPicPr>
            <p:blipFill>
              <a:blip r:embed="rId2" cstate="print"/>
              <a:srcRect/>
              <a:stretch>
                <a:fillRect/>
              </a:stretch>
            </p:blipFill>
            <p:spPr bwMode="auto">
              <a:xfrm>
                <a:off x="3695700" y="2360947"/>
                <a:ext cx="1676400" cy="2304752"/>
              </a:xfrm>
              <a:prstGeom prst="rect">
                <a:avLst/>
              </a:prstGeom>
              <a:noFill/>
              <a:ln w="9525">
                <a:noFill/>
                <a:miter lim="800000"/>
                <a:headEnd/>
                <a:tailEnd/>
              </a:ln>
            </p:spPr>
          </p:pic>
          <p:pic>
            <p:nvPicPr>
              <p:cNvPr id="65" name="Picture 9" descr="arch3"/>
              <p:cNvPicPr>
                <a:picLocks noChangeAspect="1" noChangeArrowheads="1"/>
              </p:cNvPicPr>
              <p:nvPr/>
            </p:nvPicPr>
            <p:blipFill>
              <a:blip r:embed="rId3" cstate="print"/>
              <a:srcRect/>
              <a:stretch>
                <a:fillRect/>
              </a:stretch>
            </p:blipFill>
            <p:spPr bwMode="auto">
              <a:xfrm>
                <a:off x="3733800" y="2057400"/>
                <a:ext cx="1300170" cy="1057028"/>
              </a:xfrm>
              <a:prstGeom prst="rect">
                <a:avLst/>
              </a:prstGeom>
              <a:noFill/>
              <a:ln w="9525">
                <a:noFill/>
                <a:miter lim="800000"/>
                <a:headEnd/>
                <a:tailEnd/>
              </a:ln>
            </p:spPr>
          </p:pic>
        </p:grpSp>
        <p:grpSp>
          <p:nvGrpSpPr>
            <p:cNvPr id="60" name="Group 32"/>
            <p:cNvGrpSpPr>
              <a:grpSpLocks/>
            </p:cNvGrpSpPr>
            <p:nvPr/>
          </p:nvGrpSpPr>
          <p:grpSpPr bwMode="auto">
            <a:xfrm>
              <a:off x="4311938" y="7564400"/>
              <a:ext cx="2235200" cy="2608263"/>
              <a:chOff x="5616783" y="2129318"/>
              <a:chExt cx="1676400" cy="2608299"/>
            </a:xfrm>
          </p:grpSpPr>
          <p:pic>
            <p:nvPicPr>
              <p:cNvPr id="62" name="Picture 9" descr="small_server"/>
              <p:cNvPicPr>
                <a:picLocks noChangeAspect="1" noChangeArrowheads="1"/>
              </p:cNvPicPr>
              <p:nvPr/>
            </p:nvPicPr>
            <p:blipFill>
              <a:blip r:embed="rId2" cstate="print"/>
              <a:srcRect/>
              <a:stretch>
                <a:fillRect/>
              </a:stretch>
            </p:blipFill>
            <p:spPr bwMode="auto">
              <a:xfrm>
                <a:off x="5616783" y="2432865"/>
                <a:ext cx="1676400" cy="2304752"/>
              </a:xfrm>
              <a:prstGeom prst="rect">
                <a:avLst/>
              </a:prstGeom>
              <a:noFill/>
              <a:ln w="9525">
                <a:noFill/>
                <a:miter lim="800000"/>
                <a:headEnd/>
                <a:tailEnd/>
              </a:ln>
            </p:spPr>
          </p:pic>
          <p:pic>
            <p:nvPicPr>
              <p:cNvPr id="63" name="Picture 9" descr="arch3"/>
              <p:cNvPicPr>
                <a:picLocks noChangeAspect="1" noChangeArrowheads="1"/>
              </p:cNvPicPr>
              <p:nvPr/>
            </p:nvPicPr>
            <p:blipFill>
              <a:blip r:embed="rId3" cstate="print"/>
              <a:srcRect/>
              <a:stretch>
                <a:fillRect/>
              </a:stretch>
            </p:blipFill>
            <p:spPr bwMode="auto">
              <a:xfrm>
                <a:off x="5654883" y="2129318"/>
                <a:ext cx="1300170" cy="1057028"/>
              </a:xfrm>
              <a:prstGeom prst="rect">
                <a:avLst/>
              </a:prstGeom>
              <a:noFill/>
              <a:ln w="9525">
                <a:noFill/>
                <a:miter lim="800000"/>
                <a:headEnd/>
                <a:tailEnd/>
              </a:ln>
            </p:spPr>
          </p:pic>
        </p:grpSp>
        <p:pic>
          <p:nvPicPr>
            <p:cNvPr id="61" name="Picture 27" descr="VMware-Infra"/>
            <p:cNvPicPr>
              <a:picLocks noChangeAspect="1" noChangeArrowheads="1"/>
            </p:cNvPicPr>
            <p:nvPr/>
          </p:nvPicPr>
          <p:blipFill>
            <a:blip r:embed="rId4" cstate="print"/>
            <a:srcRect/>
            <a:stretch>
              <a:fillRect/>
            </a:stretch>
          </p:blipFill>
          <p:spPr bwMode="auto">
            <a:xfrm>
              <a:off x="2168006" y="6273282"/>
              <a:ext cx="4002088" cy="2036763"/>
            </a:xfrm>
            <a:prstGeom prst="rect">
              <a:avLst/>
            </a:prstGeom>
            <a:noFill/>
            <a:ln w="9525">
              <a:noFill/>
              <a:miter lim="800000"/>
              <a:headEnd/>
              <a:tailEnd/>
            </a:ln>
          </p:spPr>
        </p:pic>
      </p:grpSp>
      <p:pic>
        <p:nvPicPr>
          <p:cNvPr id="68" name="Picture 15" descr="OS_revised"/>
          <p:cNvPicPr>
            <a:picLocks noChangeAspect="1" noChangeArrowheads="1"/>
          </p:cNvPicPr>
          <p:nvPr/>
        </p:nvPicPr>
        <p:blipFill>
          <a:blip r:embed="rId5" cstate="print"/>
          <a:srcRect/>
          <a:stretch>
            <a:fillRect/>
          </a:stretch>
        </p:blipFill>
        <p:spPr bwMode="auto">
          <a:xfrm>
            <a:off x="7453704" y="1708509"/>
            <a:ext cx="531813" cy="1296987"/>
          </a:xfrm>
          <a:prstGeom prst="rect">
            <a:avLst/>
          </a:prstGeom>
          <a:noFill/>
          <a:ln w="9525">
            <a:noFill/>
            <a:miter lim="800000"/>
            <a:headEnd/>
            <a:tailEnd/>
          </a:ln>
        </p:spPr>
      </p:pic>
      <p:pic>
        <p:nvPicPr>
          <p:cNvPr id="69" name="Picture 14" descr="OS_revised"/>
          <p:cNvPicPr>
            <a:picLocks noChangeAspect="1" noChangeArrowheads="1"/>
          </p:cNvPicPr>
          <p:nvPr/>
        </p:nvPicPr>
        <p:blipFill>
          <a:blip r:embed="rId5" cstate="print"/>
          <a:srcRect/>
          <a:stretch>
            <a:fillRect/>
          </a:stretch>
        </p:blipFill>
        <p:spPr bwMode="auto">
          <a:xfrm>
            <a:off x="7225104" y="1784709"/>
            <a:ext cx="531813" cy="1296987"/>
          </a:xfrm>
          <a:prstGeom prst="rect">
            <a:avLst/>
          </a:prstGeom>
          <a:noFill/>
          <a:ln w="9525">
            <a:noFill/>
            <a:miter lim="800000"/>
            <a:headEnd/>
            <a:tailEnd/>
          </a:ln>
        </p:spPr>
      </p:pic>
      <p:pic>
        <p:nvPicPr>
          <p:cNvPr id="70" name="Picture 15" descr="OS_revised"/>
          <p:cNvPicPr>
            <a:picLocks noChangeAspect="1" noChangeArrowheads="1"/>
          </p:cNvPicPr>
          <p:nvPr/>
        </p:nvPicPr>
        <p:blipFill>
          <a:blip r:embed="rId5" cstate="print"/>
          <a:srcRect/>
          <a:stretch>
            <a:fillRect/>
          </a:stretch>
        </p:blipFill>
        <p:spPr bwMode="auto">
          <a:xfrm>
            <a:off x="8248114" y="2130214"/>
            <a:ext cx="530225" cy="1296987"/>
          </a:xfrm>
          <a:prstGeom prst="rect">
            <a:avLst/>
          </a:prstGeom>
          <a:noFill/>
          <a:ln w="9525">
            <a:noFill/>
            <a:miter lim="800000"/>
            <a:headEnd/>
            <a:tailEnd/>
          </a:ln>
        </p:spPr>
      </p:pic>
      <p:pic>
        <p:nvPicPr>
          <p:cNvPr id="71" name="Picture 14" descr="OS_revised"/>
          <p:cNvPicPr>
            <a:picLocks noChangeAspect="1" noChangeArrowheads="1"/>
          </p:cNvPicPr>
          <p:nvPr/>
        </p:nvPicPr>
        <p:blipFill>
          <a:blip r:embed="rId5" cstate="print"/>
          <a:srcRect/>
          <a:stretch>
            <a:fillRect/>
          </a:stretch>
        </p:blipFill>
        <p:spPr bwMode="auto">
          <a:xfrm>
            <a:off x="8019514" y="2206414"/>
            <a:ext cx="530225" cy="1296987"/>
          </a:xfrm>
          <a:prstGeom prst="rect">
            <a:avLst/>
          </a:prstGeom>
          <a:noFill/>
          <a:ln w="9525">
            <a:noFill/>
            <a:miter lim="800000"/>
            <a:headEnd/>
            <a:tailEnd/>
          </a:ln>
        </p:spPr>
      </p:pic>
      <p:pic>
        <p:nvPicPr>
          <p:cNvPr id="72" name="Picture 15" descr="OS_revised"/>
          <p:cNvPicPr>
            <a:picLocks noChangeAspect="1" noChangeArrowheads="1"/>
          </p:cNvPicPr>
          <p:nvPr/>
        </p:nvPicPr>
        <p:blipFill>
          <a:blip r:embed="rId5" cstate="print"/>
          <a:srcRect/>
          <a:stretch>
            <a:fillRect/>
          </a:stretch>
        </p:blipFill>
        <p:spPr bwMode="auto">
          <a:xfrm>
            <a:off x="9100870" y="2599935"/>
            <a:ext cx="528637" cy="1296987"/>
          </a:xfrm>
          <a:prstGeom prst="rect">
            <a:avLst/>
          </a:prstGeom>
          <a:noFill/>
          <a:ln w="9525">
            <a:noFill/>
            <a:miter lim="800000"/>
            <a:headEnd/>
            <a:tailEnd/>
          </a:ln>
        </p:spPr>
      </p:pic>
      <p:pic>
        <p:nvPicPr>
          <p:cNvPr id="73" name="Picture 14" descr="OS_revised"/>
          <p:cNvPicPr>
            <a:picLocks noChangeAspect="1" noChangeArrowheads="1"/>
          </p:cNvPicPr>
          <p:nvPr/>
        </p:nvPicPr>
        <p:blipFill>
          <a:blip r:embed="rId5" cstate="print"/>
          <a:srcRect/>
          <a:stretch>
            <a:fillRect/>
          </a:stretch>
        </p:blipFill>
        <p:spPr bwMode="auto">
          <a:xfrm>
            <a:off x="8872270" y="2676135"/>
            <a:ext cx="528637" cy="1296987"/>
          </a:xfrm>
          <a:prstGeom prst="rect">
            <a:avLst/>
          </a:prstGeom>
          <a:noFill/>
          <a:ln w="9525">
            <a:noFill/>
            <a:miter lim="800000"/>
            <a:headEnd/>
            <a:tailEnd/>
          </a:ln>
        </p:spPr>
      </p:pic>
    </p:spTree>
    <p:extLst>
      <p:ext uri="{BB962C8B-B14F-4D97-AF65-F5344CB8AC3E}">
        <p14:creationId xmlns:p14="http://schemas.microsoft.com/office/powerpoint/2010/main" val="299745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xit" presetSubtype="0" fill="hold" grpId="0" nodeType="withEffect">
                                  <p:stCondLst>
                                    <p:cond delay="0"/>
                                  </p:stCondLst>
                                  <p:childTnLst>
                                    <p:animEffect transition="out" filter="fade">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1" end="1"/>
                                            </p:txEl>
                                          </p:spTgt>
                                        </p:tgtEl>
                                      </p:cBhvr>
                                    </p:animEffect>
                                    <p:set>
                                      <p:cBhvr>
                                        <p:cTn id="13" dur="1" fill="hold">
                                          <p:stCondLst>
                                            <p:cond delay="499"/>
                                          </p:stCondLst>
                                        </p:cTn>
                                        <p:tgtEl>
                                          <p:spTgt spid="3">
                                            <p:txEl>
                                              <p:pRg st="1" end="1"/>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2" end="2"/>
                                            </p:txEl>
                                          </p:spTgt>
                                        </p:tgtEl>
                                      </p:cBhvr>
                                    </p:animEffect>
                                    <p:set>
                                      <p:cBhvr>
                                        <p:cTn id="16" dur="1" fill="hold">
                                          <p:stCondLst>
                                            <p:cond delay="499"/>
                                          </p:stCondLst>
                                        </p:cTn>
                                        <p:tgtEl>
                                          <p:spTgt spid="3">
                                            <p:txEl>
                                              <p:pRg st="2" end="2"/>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3" end="3"/>
                                            </p:txEl>
                                          </p:spTgt>
                                        </p:tgtEl>
                                      </p:cBhvr>
                                    </p:animEffect>
                                    <p:set>
                                      <p:cBhvr>
                                        <p:cTn id="19" dur="1" fill="hold">
                                          <p:stCondLst>
                                            <p:cond delay="499"/>
                                          </p:stCondLst>
                                        </p:cTn>
                                        <p:tgtEl>
                                          <p:spTgt spid="3">
                                            <p:txEl>
                                              <p:pRg st="3" end="3"/>
                                            </p:txEl>
                                          </p:spTgt>
                                        </p:tgtEl>
                                        <p:attrNameLst>
                                          <p:attrName>style.visibility</p:attrName>
                                        </p:attrNameLst>
                                      </p:cBhvr>
                                      <p:to>
                                        <p:strVal val="hidden"/>
                                      </p:to>
                                    </p:set>
                                  </p:childTnLst>
                                </p:cTn>
                              </p:par>
                              <p:par>
                                <p:cTn id="20" presetID="9" presetClass="emph" presetSubtype="0" nodeType="withEffect">
                                  <p:stCondLst>
                                    <p:cond delay="0"/>
                                  </p:stCondLst>
                                  <p:childTnLst>
                                    <p:set>
                                      <p:cBhvr rctx="PPT">
                                        <p:cTn id="21" dur="indefinite"/>
                                        <p:tgtEl>
                                          <p:spTgt spid="4"/>
                                        </p:tgtEl>
                                        <p:attrNameLst>
                                          <p:attrName>style.opacity</p:attrName>
                                        </p:attrNameLst>
                                      </p:cBhvr>
                                      <p:to>
                                        <p:strVal val="0.25"/>
                                      </p:to>
                                    </p:set>
                                    <p:animEffect filter="image" prLst="opacity: 0.25">
                                      <p:cBhvr rctx="IE">
                                        <p:cTn id="22" dur="indefinite"/>
                                        <p:tgtEl>
                                          <p:spTgt spid="4"/>
                                        </p:tgtEl>
                                      </p:cBhvr>
                                    </p:animEffect>
                                  </p:childTnLst>
                                </p:cTn>
                              </p:par>
                            </p:childTnLst>
                          </p:cTn>
                        </p:par>
                        <p:par>
                          <p:cTn id="23" fill="hold">
                            <p:stCondLst>
                              <p:cond delay="1000"/>
                            </p:stCondLst>
                            <p:childTnLst>
                              <p:par>
                                <p:cTn id="24" presetID="0" presetClass="path" presetSubtype="0" accel="50000" decel="50000" fill="hold" nodeType="afterEffect">
                                  <p:stCondLst>
                                    <p:cond delay="0"/>
                                  </p:stCondLst>
                                  <p:childTnLst>
                                    <p:animMotion origin="layout" path="M 0 0 L -0.51146 0 " pathEditMode="relative" ptsTypes="AA">
                                      <p:cBhvr>
                                        <p:cTn id="25" dur="2000" fill="hold"/>
                                        <p:tgtEl>
                                          <p:spTgt spid="4"/>
                                        </p:tgtEl>
                                        <p:attrNameLst>
                                          <p:attrName>ppt_x</p:attrName>
                                          <p:attrName>ppt_y</p:attrName>
                                        </p:attrNameLst>
                                      </p:cBhvr>
                                    </p:animMotion>
                                  </p:childTnLst>
                                </p:cTn>
                              </p:par>
                              <p:par>
                                <p:cTn id="26" presetID="0" presetClass="path" presetSubtype="0" accel="50000" decel="50000" fill="hold" grpId="0" nodeType="withEffect">
                                  <p:stCondLst>
                                    <p:cond delay="0"/>
                                  </p:stCondLst>
                                  <p:childTnLst>
                                    <p:animMotion origin="layout" path="M 0 0 L -0.51146 0 " pathEditMode="relative" ptsTypes="AA">
                                      <p:cBhvr>
                                        <p:cTn id="27" dur="2000" fill="hold"/>
                                        <p:tgtEl>
                                          <p:spTgt spid="21"/>
                                        </p:tgtEl>
                                        <p:attrNameLst>
                                          <p:attrName>ppt_x</p:attrName>
                                          <p:attrName>ppt_y</p:attrName>
                                        </p:attrNameLst>
                                      </p:cBhvr>
                                    </p:animMotion>
                                  </p:childTnLst>
                                </p:cTn>
                              </p:par>
                            </p:childTnLst>
                          </p:cTn>
                        </p:par>
                        <p:par>
                          <p:cTn id="28" fill="hold">
                            <p:stCondLst>
                              <p:cond delay="3000"/>
                            </p:stCondLst>
                            <p:childTnLst>
                              <p:par>
                                <p:cTn id="29" presetID="2" presetClass="entr" presetSubtype="2"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500" fill="hold"/>
                                        <p:tgtEl>
                                          <p:spTgt spid="57"/>
                                        </p:tgtEl>
                                        <p:attrNameLst>
                                          <p:attrName>ppt_x</p:attrName>
                                        </p:attrNameLst>
                                      </p:cBhvr>
                                      <p:tavLst>
                                        <p:tav tm="0">
                                          <p:val>
                                            <p:strVal val="1+#ppt_w/2"/>
                                          </p:val>
                                        </p:tav>
                                        <p:tav tm="100000">
                                          <p:val>
                                            <p:strVal val="#ppt_x"/>
                                          </p:val>
                                        </p:tav>
                                      </p:tavLst>
                                    </p:anim>
                                    <p:anim calcmode="lin" valueType="num">
                                      <p:cBhvr additive="base">
                                        <p:cTn id="32" dur="500" fill="hold"/>
                                        <p:tgtEl>
                                          <p:spTgt spid="57"/>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9" presetClass="entr" presetSubtype="0" fill="hold" nodeType="after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dissolve">
                                      <p:cBhvr>
                                        <p:cTn id="36" dur="500"/>
                                        <p:tgtEl>
                                          <p:spTgt spid="68"/>
                                        </p:tgtEl>
                                      </p:cBhvr>
                                    </p:animEffect>
                                  </p:childTnLst>
                                </p:cTn>
                              </p:par>
                            </p:childTnLst>
                          </p:cTn>
                        </p:par>
                        <p:par>
                          <p:cTn id="37" fill="hold">
                            <p:stCondLst>
                              <p:cond delay="4000"/>
                            </p:stCondLst>
                            <p:childTnLst>
                              <p:par>
                                <p:cTn id="38" presetID="9" presetClass="entr" presetSubtype="0" fill="hold" nodeType="after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dissolve">
                                      <p:cBhvr>
                                        <p:cTn id="40" dur="500"/>
                                        <p:tgtEl>
                                          <p:spTgt spid="69"/>
                                        </p:tgtEl>
                                      </p:cBhvr>
                                    </p:animEffect>
                                  </p:childTnLst>
                                </p:cTn>
                              </p:par>
                            </p:childTnLst>
                          </p:cTn>
                        </p:par>
                        <p:par>
                          <p:cTn id="41" fill="hold">
                            <p:stCondLst>
                              <p:cond delay="4500"/>
                            </p:stCondLst>
                            <p:childTnLst>
                              <p:par>
                                <p:cTn id="42" presetID="9" presetClass="entr" presetSubtype="0" fill="hold" nodeType="after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dissolve">
                                      <p:cBhvr>
                                        <p:cTn id="44" dur="500"/>
                                        <p:tgtEl>
                                          <p:spTgt spid="71"/>
                                        </p:tgtEl>
                                      </p:cBhvr>
                                    </p:animEffect>
                                  </p:childTnLst>
                                </p:cTn>
                              </p:par>
                            </p:childTnLst>
                          </p:cTn>
                        </p:par>
                        <p:par>
                          <p:cTn id="45" fill="hold">
                            <p:stCondLst>
                              <p:cond delay="5000"/>
                            </p:stCondLst>
                            <p:childTnLst>
                              <p:par>
                                <p:cTn id="46" presetID="9" presetClass="entr" presetSubtype="0" fill="hold"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dissolve">
                                      <p:cBhvr>
                                        <p:cTn id="48" dur="500"/>
                                        <p:tgtEl>
                                          <p:spTgt spid="70"/>
                                        </p:tgtEl>
                                      </p:cBhvr>
                                    </p:animEffect>
                                  </p:childTnLst>
                                </p:cTn>
                              </p:par>
                            </p:childTnLst>
                          </p:cTn>
                        </p:par>
                        <p:par>
                          <p:cTn id="49" fill="hold">
                            <p:stCondLst>
                              <p:cond delay="5500"/>
                            </p:stCondLst>
                            <p:childTnLst>
                              <p:par>
                                <p:cTn id="50" presetID="9" presetClass="entr" presetSubtype="0" fill="hold"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dissolve">
                                      <p:cBhvr>
                                        <p:cTn id="52" dur="500"/>
                                        <p:tgtEl>
                                          <p:spTgt spid="73"/>
                                        </p:tgtEl>
                                      </p:cBhvr>
                                    </p:animEffect>
                                  </p:childTnLst>
                                </p:cTn>
                              </p:par>
                            </p:childTnLst>
                          </p:cTn>
                        </p:par>
                        <p:par>
                          <p:cTn id="53" fill="hold">
                            <p:stCondLst>
                              <p:cond delay="6000"/>
                            </p:stCondLst>
                            <p:childTnLst>
                              <p:par>
                                <p:cTn id="54" presetID="9" presetClass="entr" presetSubtype="0" fill="hold" nodeType="after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dissolve">
                                      <p:cBhvr>
                                        <p:cTn id="56" dur="500"/>
                                        <p:tgtEl>
                                          <p:spTgt spid="72"/>
                                        </p:tgtEl>
                                      </p:cBhvr>
                                    </p:animEffect>
                                  </p:childTnLst>
                                </p:cTn>
                              </p:par>
                            </p:childTnLst>
                          </p:cTn>
                        </p:par>
                        <p:par>
                          <p:cTn id="57" fill="hold">
                            <p:stCondLst>
                              <p:cond delay="6500"/>
                            </p:stCondLst>
                            <p:childTnLst>
                              <p:par>
                                <p:cTn id="58" presetID="10" presetClass="exit" presetSubtype="0" fill="hold" nodeType="afterEffect">
                                  <p:stCondLst>
                                    <p:cond delay="0"/>
                                  </p:stCondLst>
                                  <p:childTnLst>
                                    <p:animEffect transition="out" filter="fade">
                                      <p:cBhvr>
                                        <p:cTn id="59" dur="2000"/>
                                        <p:tgtEl>
                                          <p:spTgt spid="4"/>
                                        </p:tgtEl>
                                      </p:cBhvr>
                                    </p:animEffect>
                                    <p:set>
                                      <p:cBhvr>
                                        <p:cTn id="60" dur="1" fill="hold">
                                          <p:stCondLst>
                                            <p:cond delay="1999"/>
                                          </p:stCondLst>
                                        </p:cTn>
                                        <p:tgtEl>
                                          <p:spTgt spid="4"/>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2000"/>
                                        <p:tgtEl>
                                          <p:spTgt spid="21"/>
                                        </p:tgtEl>
                                      </p:cBhvr>
                                    </p:animEffect>
                                    <p:set>
                                      <p:cBhvr>
                                        <p:cTn id="63" dur="1" fill="hold">
                                          <p:stCondLst>
                                            <p:cond delay="1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p:bldP spid="21" grpId="1"/>
      <p:bldP spid="21"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Architecture</a:t>
            </a:r>
          </a:p>
        </p:txBody>
      </p:sp>
      <p:sp>
        <p:nvSpPr>
          <p:cNvPr id="3" name="Content Placeholder 2"/>
          <p:cNvSpPr>
            <a:spLocks noGrp="1"/>
          </p:cNvSpPr>
          <p:nvPr>
            <p:ph idx="1"/>
          </p:nvPr>
        </p:nvSpPr>
        <p:spPr>
          <a:xfrm>
            <a:off x="838201" y="1851212"/>
            <a:ext cx="9096023" cy="4732468"/>
          </a:xfrm>
        </p:spPr>
        <p:txBody>
          <a:bodyPr/>
          <a:lstStyle/>
          <a:p>
            <a:r>
              <a:rPr lang="en-US" dirty="0"/>
              <a:t>What is trap ?</a:t>
            </a:r>
          </a:p>
          <a:p>
            <a:pPr lvl="1"/>
            <a:r>
              <a:rPr lang="en-US" dirty="0"/>
              <a:t>When CPU is running in user mode, some internal or external events, which need to be handled in kernel mode, take place.</a:t>
            </a:r>
          </a:p>
          <a:p>
            <a:pPr lvl="1"/>
            <a:r>
              <a:rPr lang="en-US" dirty="0"/>
              <a:t>Then CPU will jump to hardware exception handler vector, and execute system operations in kernel mode.</a:t>
            </a:r>
          </a:p>
          <a:p>
            <a:r>
              <a:rPr lang="en-US" dirty="0"/>
              <a:t>Trap types :</a:t>
            </a:r>
          </a:p>
          <a:p>
            <a:pPr lvl="1"/>
            <a:r>
              <a:rPr lang="en-US" dirty="0"/>
              <a:t>System Call</a:t>
            </a:r>
          </a:p>
          <a:p>
            <a:pPr lvl="2"/>
            <a:r>
              <a:rPr lang="en-US" dirty="0"/>
              <a:t>Invoked by application in user mode.</a:t>
            </a:r>
          </a:p>
          <a:p>
            <a:pPr lvl="2"/>
            <a:r>
              <a:rPr lang="en-US" dirty="0"/>
              <a:t>For example, application ask OS for system IO.</a:t>
            </a:r>
          </a:p>
          <a:p>
            <a:pPr lvl="1"/>
            <a:r>
              <a:rPr lang="en-US" dirty="0"/>
              <a:t>Hardware Interrupts</a:t>
            </a:r>
          </a:p>
          <a:p>
            <a:pPr lvl="2"/>
            <a:r>
              <a:rPr lang="en-US" dirty="0"/>
              <a:t>Invoked by some hardware events in any mode.</a:t>
            </a:r>
          </a:p>
          <a:p>
            <a:pPr lvl="2"/>
            <a:r>
              <a:rPr lang="en-US" dirty="0"/>
              <a:t>For example, hardware clock timer trigger event.</a:t>
            </a:r>
          </a:p>
          <a:p>
            <a:pPr lvl="1"/>
            <a:r>
              <a:rPr lang="en-US" dirty="0"/>
              <a:t>Exception</a:t>
            </a:r>
          </a:p>
          <a:p>
            <a:pPr lvl="2"/>
            <a:r>
              <a:rPr lang="en-US" dirty="0"/>
              <a:t>Invoked when unexpected error or system malfunction occur.</a:t>
            </a:r>
          </a:p>
          <a:p>
            <a:pPr lvl="2"/>
            <a:r>
              <a:rPr lang="en-US" dirty="0"/>
              <a:t>For example, execute privilege instructions in user mode.</a:t>
            </a:r>
          </a:p>
        </p:txBody>
      </p:sp>
    </p:spTree>
    <p:extLst>
      <p:ext uri="{BB962C8B-B14F-4D97-AF65-F5344CB8AC3E}">
        <p14:creationId xmlns:p14="http://schemas.microsoft.com/office/powerpoint/2010/main" val="24467089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5"/>
          <p:cNvGrpSpPr>
            <a:grpSpLocks/>
          </p:cNvGrpSpPr>
          <p:nvPr/>
        </p:nvGrpSpPr>
        <p:grpSpPr bwMode="auto">
          <a:xfrm>
            <a:off x="6271922" y="2839827"/>
            <a:ext cx="1676400" cy="2608263"/>
            <a:chOff x="1676400" y="2052601"/>
            <a:chExt cx="1676400" cy="2608299"/>
          </a:xfrm>
        </p:grpSpPr>
        <p:pic>
          <p:nvPicPr>
            <p:cNvPr id="5" name="Picture 9" descr="small_server"/>
            <p:cNvPicPr>
              <a:picLocks noChangeAspect="1" noChangeArrowheads="1"/>
            </p:cNvPicPr>
            <p:nvPr/>
          </p:nvPicPr>
          <p:blipFill>
            <a:blip r:embed="rId2" cstate="print"/>
            <a:srcRect/>
            <a:stretch>
              <a:fillRect/>
            </a:stretch>
          </p:blipFill>
          <p:spPr bwMode="auto">
            <a:xfrm>
              <a:off x="1676400" y="2356148"/>
              <a:ext cx="1676400" cy="2304752"/>
            </a:xfrm>
            <a:prstGeom prst="rect">
              <a:avLst/>
            </a:prstGeom>
            <a:noFill/>
            <a:ln w="9525">
              <a:noFill/>
              <a:miter lim="800000"/>
              <a:headEnd/>
              <a:tailEnd/>
            </a:ln>
          </p:spPr>
        </p:pic>
        <p:pic>
          <p:nvPicPr>
            <p:cNvPr id="6" name="Picture 9" descr="arch3"/>
            <p:cNvPicPr>
              <a:picLocks noChangeAspect="1" noChangeArrowheads="1"/>
            </p:cNvPicPr>
            <p:nvPr/>
          </p:nvPicPr>
          <p:blipFill>
            <a:blip r:embed="rId3" cstate="print"/>
            <a:srcRect/>
            <a:stretch>
              <a:fillRect/>
            </a:stretch>
          </p:blipFill>
          <p:spPr bwMode="auto">
            <a:xfrm>
              <a:off x="1714500" y="2052601"/>
              <a:ext cx="1300170" cy="1057028"/>
            </a:xfrm>
            <a:prstGeom prst="rect">
              <a:avLst/>
            </a:prstGeom>
            <a:noFill/>
            <a:ln w="9525">
              <a:noFill/>
              <a:miter lim="800000"/>
              <a:headEnd/>
              <a:tailEnd/>
            </a:ln>
          </p:spPr>
        </p:pic>
      </p:grpSp>
      <p:grpSp>
        <p:nvGrpSpPr>
          <p:cNvPr id="7" name="Group 33"/>
          <p:cNvGrpSpPr>
            <a:grpSpLocks/>
          </p:cNvGrpSpPr>
          <p:nvPr/>
        </p:nvGrpSpPr>
        <p:grpSpPr bwMode="auto">
          <a:xfrm>
            <a:off x="7033922" y="3312902"/>
            <a:ext cx="1676400" cy="2608263"/>
            <a:chOff x="3695700" y="2057400"/>
            <a:chExt cx="1676400" cy="2608299"/>
          </a:xfrm>
        </p:grpSpPr>
        <p:pic>
          <p:nvPicPr>
            <p:cNvPr id="8" name="Picture 9" descr="small_server"/>
            <p:cNvPicPr>
              <a:picLocks noChangeAspect="1" noChangeArrowheads="1"/>
            </p:cNvPicPr>
            <p:nvPr/>
          </p:nvPicPr>
          <p:blipFill>
            <a:blip r:embed="rId2" cstate="print"/>
            <a:srcRect/>
            <a:stretch>
              <a:fillRect/>
            </a:stretch>
          </p:blipFill>
          <p:spPr bwMode="auto">
            <a:xfrm>
              <a:off x="3695700" y="2360947"/>
              <a:ext cx="1676400" cy="2304752"/>
            </a:xfrm>
            <a:prstGeom prst="rect">
              <a:avLst/>
            </a:prstGeom>
            <a:noFill/>
            <a:ln w="9525">
              <a:noFill/>
              <a:miter lim="800000"/>
              <a:headEnd/>
              <a:tailEnd/>
            </a:ln>
          </p:spPr>
        </p:pic>
        <p:pic>
          <p:nvPicPr>
            <p:cNvPr id="9" name="Picture 9" descr="arch3"/>
            <p:cNvPicPr>
              <a:picLocks noChangeAspect="1" noChangeArrowheads="1"/>
            </p:cNvPicPr>
            <p:nvPr/>
          </p:nvPicPr>
          <p:blipFill>
            <a:blip r:embed="rId3" cstate="print"/>
            <a:srcRect/>
            <a:stretch>
              <a:fillRect/>
            </a:stretch>
          </p:blipFill>
          <p:spPr bwMode="auto">
            <a:xfrm>
              <a:off x="3733800" y="2057400"/>
              <a:ext cx="1300170" cy="1057028"/>
            </a:xfrm>
            <a:prstGeom prst="rect">
              <a:avLst/>
            </a:prstGeom>
            <a:noFill/>
            <a:ln w="9525">
              <a:noFill/>
              <a:miter lim="800000"/>
              <a:headEnd/>
              <a:tailEnd/>
            </a:ln>
          </p:spPr>
        </p:pic>
      </p:grpSp>
      <p:grpSp>
        <p:nvGrpSpPr>
          <p:cNvPr id="21" name="Group 32"/>
          <p:cNvGrpSpPr>
            <a:grpSpLocks/>
          </p:cNvGrpSpPr>
          <p:nvPr/>
        </p:nvGrpSpPr>
        <p:grpSpPr bwMode="auto">
          <a:xfrm>
            <a:off x="7878114" y="3833781"/>
            <a:ext cx="1676400" cy="2608263"/>
            <a:chOff x="5715000" y="2057400"/>
            <a:chExt cx="1676400" cy="2608299"/>
          </a:xfrm>
        </p:grpSpPr>
        <p:pic>
          <p:nvPicPr>
            <p:cNvPr id="22" name="Picture 9" descr="small_server"/>
            <p:cNvPicPr>
              <a:picLocks noChangeAspect="1" noChangeArrowheads="1"/>
            </p:cNvPicPr>
            <p:nvPr/>
          </p:nvPicPr>
          <p:blipFill>
            <a:blip r:embed="rId2" cstate="print"/>
            <a:srcRect/>
            <a:stretch>
              <a:fillRect/>
            </a:stretch>
          </p:blipFill>
          <p:spPr bwMode="auto">
            <a:xfrm>
              <a:off x="5715000" y="2360947"/>
              <a:ext cx="1676400" cy="2304752"/>
            </a:xfrm>
            <a:prstGeom prst="rect">
              <a:avLst/>
            </a:prstGeom>
            <a:noFill/>
            <a:ln w="9525">
              <a:noFill/>
              <a:miter lim="800000"/>
              <a:headEnd/>
              <a:tailEnd/>
            </a:ln>
          </p:spPr>
        </p:pic>
        <p:pic>
          <p:nvPicPr>
            <p:cNvPr id="23" name="Picture 9" descr="arch3"/>
            <p:cNvPicPr>
              <a:picLocks noChangeAspect="1" noChangeArrowheads="1"/>
            </p:cNvPicPr>
            <p:nvPr/>
          </p:nvPicPr>
          <p:blipFill>
            <a:blip r:embed="rId3" cstate="print"/>
            <a:srcRect/>
            <a:stretch>
              <a:fillRect/>
            </a:stretch>
          </p:blipFill>
          <p:spPr bwMode="auto">
            <a:xfrm>
              <a:off x="5753100" y="2057400"/>
              <a:ext cx="1300170" cy="1057028"/>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dirty="0"/>
              <a:t>Availability in Virtualization</a:t>
            </a:r>
          </a:p>
        </p:txBody>
      </p:sp>
      <p:pic>
        <p:nvPicPr>
          <p:cNvPr id="10" name="Picture 27" descr="VMware-Infra"/>
          <p:cNvPicPr>
            <a:picLocks noChangeAspect="1" noChangeArrowheads="1"/>
          </p:cNvPicPr>
          <p:nvPr/>
        </p:nvPicPr>
        <p:blipFill>
          <a:blip r:embed="rId4" cstate="print"/>
          <a:srcRect/>
          <a:stretch>
            <a:fillRect/>
          </a:stretch>
        </p:blipFill>
        <p:spPr bwMode="auto">
          <a:xfrm>
            <a:off x="6241760" y="2542964"/>
            <a:ext cx="3001962" cy="2036762"/>
          </a:xfrm>
          <a:prstGeom prst="rect">
            <a:avLst/>
          </a:prstGeom>
          <a:noFill/>
          <a:ln w="9525">
            <a:noFill/>
            <a:miter lim="800000"/>
            <a:headEnd/>
            <a:tailEnd/>
          </a:ln>
        </p:spPr>
      </p:pic>
      <p:pic>
        <p:nvPicPr>
          <p:cNvPr id="11" name="Picture 14" descr="OS_revised"/>
          <p:cNvPicPr>
            <a:picLocks noChangeAspect="1" noChangeArrowheads="1"/>
          </p:cNvPicPr>
          <p:nvPr/>
        </p:nvPicPr>
        <p:blipFill>
          <a:blip r:embed="rId5" cstate="print"/>
          <a:srcRect/>
          <a:stretch>
            <a:fillRect/>
          </a:stretch>
        </p:blipFill>
        <p:spPr bwMode="auto">
          <a:xfrm>
            <a:off x="6721845" y="1801422"/>
            <a:ext cx="530225" cy="1296988"/>
          </a:xfrm>
          <a:prstGeom prst="rect">
            <a:avLst/>
          </a:prstGeom>
          <a:noFill/>
          <a:ln w="9525">
            <a:noFill/>
            <a:miter lim="800000"/>
            <a:headEnd/>
            <a:tailEnd/>
          </a:ln>
        </p:spPr>
      </p:pic>
      <p:pic>
        <p:nvPicPr>
          <p:cNvPr id="12" name="Picture 14" descr="OS_revised"/>
          <p:cNvPicPr>
            <a:picLocks noChangeAspect="1" noChangeArrowheads="1"/>
          </p:cNvPicPr>
          <p:nvPr/>
        </p:nvPicPr>
        <p:blipFill>
          <a:blip r:embed="rId5" cstate="print"/>
          <a:srcRect/>
          <a:stretch>
            <a:fillRect/>
          </a:stretch>
        </p:blipFill>
        <p:spPr bwMode="auto">
          <a:xfrm>
            <a:off x="7494119" y="2243675"/>
            <a:ext cx="530225" cy="1296988"/>
          </a:xfrm>
          <a:prstGeom prst="rect">
            <a:avLst/>
          </a:prstGeom>
          <a:noFill/>
          <a:ln w="9525">
            <a:noFill/>
            <a:miter lim="800000"/>
            <a:headEnd/>
            <a:tailEnd/>
          </a:ln>
          <a:effectLst>
            <a:outerShdw blurRad="50800" dist="50800" dir="5400000" algn="ctr" rotWithShape="0">
              <a:srgbClr val="000000">
                <a:alpha val="25000"/>
              </a:srgbClr>
            </a:outerShdw>
          </a:effectLst>
        </p:spPr>
      </p:pic>
      <p:pic>
        <p:nvPicPr>
          <p:cNvPr id="13" name="Picture 144" descr="GEAR1"/>
          <p:cNvPicPr>
            <a:picLocks noChangeAspect="1" noChangeArrowheads="1"/>
          </p:cNvPicPr>
          <p:nvPr/>
        </p:nvPicPr>
        <p:blipFill>
          <a:blip r:embed="rId6" cstate="print"/>
          <a:srcRect/>
          <a:stretch>
            <a:fillRect/>
          </a:stretch>
        </p:blipFill>
        <p:spPr bwMode="auto">
          <a:xfrm>
            <a:off x="7151218" y="2456400"/>
            <a:ext cx="425450" cy="425450"/>
          </a:xfrm>
          <a:prstGeom prst="rect">
            <a:avLst/>
          </a:prstGeom>
          <a:noFill/>
          <a:ln w="9525">
            <a:noFill/>
            <a:miter lim="800000"/>
            <a:headEnd/>
            <a:tailEnd/>
          </a:ln>
        </p:spPr>
      </p:pic>
      <p:sp>
        <p:nvSpPr>
          <p:cNvPr id="14" name="Rectangle 13"/>
          <p:cNvSpPr/>
          <p:nvPr/>
        </p:nvSpPr>
        <p:spPr>
          <a:xfrm>
            <a:off x="5890923" y="3817727"/>
            <a:ext cx="1249363" cy="1006429"/>
          </a:xfrm>
          <a:prstGeom prst="rect">
            <a:avLst/>
          </a:prstGeom>
        </p:spPr>
        <p:txBody>
          <a:bodyPr>
            <a:spAutoFit/>
          </a:bodyPr>
          <a:lstStyle/>
          <a:p>
            <a:pPr algn="ctr">
              <a:lnSpc>
                <a:spcPct val="90000"/>
              </a:lnSpc>
            </a:pPr>
            <a:r>
              <a:rPr lang="en-US" sz="6600" b="1">
                <a:solidFill>
                  <a:srgbClr val="EB2629"/>
                </a:solidFill>
                <a:latin typeface="Arial Black" pitchFamily="34" charset="0"/>
                <a:ea typeface="Arial Unicode MS" pitchFamily="34" charset="-128"/>
                <a:cs typeface="Arial Unicode MS" pitchFamily="34" charset="-128"/>
              </a:rPr>
              <a:t>X</a:t>
            </a:r>
          </a:p>
        </p:txBody>
      </p:sp>
      <p:pic>
        <p:nvPicPr>
          <p:cNvPr id="15" name="Picture 27" descr="ICON_Laptop_NoShadow_Q207"/>
          <p:cNvPicPr>
            <a:picLocks noChangeAspect="1" noChangeArrowheads="1"/>
          </p:cNvPicPr>
          <p:nvPr/>
        </p:nvPicPr>
        <p:blipFill>
          <a:blip r:embed="rId7" cstate="print"/>
          <a:srcRect/>
          <a:stretch>
            <a:fillRect/>
          </a:stretch>
        </p:blipFill>
        <p:spPr bwMode="auto">
          <a:xfrm>
            <a:off x="3833523" y="2903326"/>
            <a:ext cx="1285875" cy="1619250"/>
          </a:xfrm>
          <a:prstGeom prst="rect">
            <a:avLst/>
          </a:prstGeom>
          <a:noFill/>
          <a:ln w="9525">
            <a:noFill/>
            <a:miter lim="800000"/>
            <a:headEnd/>
            <a:tailEnd/>
          </a:ln>
        </p:spPr>
      </p:pic>
      <p:cxnSp>
        <p:nvCxnSpPr>
          <p:cNvPr id="16" name="Straight Arrow Connector 15"/>
          <p:cNvCxnSpPr>
            <a:cxnSpLocks noChangeShapeType="1"/>
          </p:cNvCxnSpPr>
          <p:nvPr/>
        </p:nvCxnSpPr>
        <p:spPr bwMode="auto">
          <a:xfrm flipV="1">
            <a:off x="4900322" y="2522326"/>
            <a:ext cx="1905000" cy="533400"/>
          </a:xfrm>
          <a:prstGeom prst="straightConnector1">
            <a:avLst/>
          </a:prstGeom>
          <a:noFill/>
          <a:ln w="31750" algn="ctr">
            <a:solidFill>
              <a:schemeClr val="tx1"/>
            </a:solidFill>
            <a:prstDash val="sysDash"/>
            <a:round/>
            <a:headEnd type="arrow" w="med" len="med"/>
            <a:tailEnd type="arrow" w="med" len="med"/>
          </a:ln>
        </p:spPr>
      </p:cxnSp>
      <p:cxnSp>
        <p:nvCxnSpPr>
          <p:cNvPr id="17" name="Straight Arrow Connector 16"/>
          <p:cNvCxnSpPr>
            <a:cxnSpLocks noChangeShapeType="1"/>
          </p:cNvCxnSpPr>
          <p:nvPr/>
        </p:nvCxnSpPr>
        <p:spPr bwMode="auto">
          <a:xfrm flipV="1">
            <a:off x="4900322" y="2979526"/>
            <a:ext cx="2667000" cy="76200"/>
          </a:xfrm>
          <a:prstGeom prst="straightConnector1">
            <a:avLst/>
          </a:prstGeom>
          <a:noFill/>
          <a:ln w="31750" algn="ctr">
            <a:solidFill>
              <a:schemeClr val="tx1"/>
            </a:solidFill>
            <a:prstDash val="sysDash"/>
            <a:round/>
            <a:headEnd type="arrow" w="med" len="med"/>
            <a:tailEnd type="arrow" w="med" len="med"/>
          </a:ln>
        </p:spPr>
      </p:cxnSp>
      <p:pic>
        <p:nvPicPr>
          <p:cNvPr id="18" name="Picture 14" descr="OS_revised"/>
          <p:cNvPicPr>
            <a:picLocks noChangeAspect="1" noChangeArrowheads="1"/>
          </p:cNvPicPr>
          <p:nvPr/>
        </p:nvPicPr>
        <p:blipFill>
          <a:blip r:embed="rId5" cstate="print"/>
          <a:srcRect/>
          <a:stretch>
            <a:fillRect/>
          </a:stretch>
        </p:blipFill>
        <p:spPr bwMode="auto">
          <a:xfrm>
            <a:off x="8336601" y="2733944"/>
            <a:ext cx="530225" cy="1296988"/>
          </a:xfrm>
          <a:prstGeom prst="rect">
            <a:avLst/>
          </a:prstGeom>
          <a:noFill/>
          <a:ln w="9525">
            <a:noFill/>
            <a:miter lim="800000"/>
            <a:headEnd/>
            <a:tailEnd/>
          </a:ln>
        </p:spPr>
      </p:pic>
      <p:pic>
        <p:nvPicPr>
          <p:cNvPr id="19" name="Picture 144" descr="GEAR1"/>
          <p:cNvPicPr>
            <a:picLocks noChangeAspect="1" noChangeArrowheads="1"/>
          </p:cNvPicPr>
          <p:nvPr/>
        </p:nvPicPr>
        <p:blipFill>
          <a:blip r:embed="rId6" cstate="print"/>
          <a:srcRect/>
          <a:stretch>
            <a:fillRect/>
          </a:stretch>
        </p:blipFill>
        <p:spPr bwMode="auto">
          <a:xfrm>
            <a:off x="7948322" y="2903326"/>
            <a:ext cx="425450" cy="425450"/>
          </a:xfrm>
          <a:prstGeom prst="rect">
            <a:avLst/>
          </a:prstGeom>
          <a:noFill/>
          <a:ln w="9525">
            <a:noFill/>
            <a:miter lim="800000"/>
            <a:headEnd/>
            <a:tailEnd/>
          </a:ln>
        </p:spPr>
      </p:pic>
      <p:sp>
        <p:nvSpPr>
          <p:cNvPr id="20" name="TextBox 19"/>
          <p:cNvSpPr txBox="1"/>
          <p:nvPr/>
        </p:nvSpPr>
        <p:spPr>
          <a:xfrm>
            <a:off x="1395122" y="4560676"/>
            <a:ext cx="4800600" cy="840230"/>
          </a:xfrm>
          <a:prstGeom prst="rect">
            <a:avLst/>
          </a:prstGeom>
          <a:noFill/>
        </p:spPr>
        <p:txBody>
          <a:bodyPr wrap="square">
            <a:spAutoFit/>
          </a:bodyPr>
          <a:lstStyle/>
          <a:p>
            <a:pPr algn="ctr">
              <a:lnSpc>
                <a:spcPct val="90000"/>
              </a:lnSpc>
              <a:defRPr/>
            </a:pPr>
            <a:r>
              <a:rPr lang="en-US" dirty="0">
                <a:solidFill>
                  <a:schemeClr val="accent3">
                    <a:lumMod val="50000"/>
                  </a:schemeClr>
                </a:solidFill>
                <a:latin typeface="Cambria" pitchFamily="18" charset="0"/>
              </a:rPr>
              <a:t>Application protection against hardware failures, with NO down time that is Application and Operating System Independent</a:t>
            </a:r>
            <a:r>
              <a:rPr lang="en-US" sz="1400" b="1" dirty="0">
                <a:solidFill>
                  <a:schemeClr val="tx1">
                    <a:lumMod val="65000"/>
                    <a:lumOff val="35000"/>
                  </a:schemeClr>
                </a:solidFill>
                <a:ea typeface="Arial Unicode MS" pitchFamily="34" charset="-128"/>
              </a:rPr>
              <a:t>.</a:t>
            </a:r>
          </a:p>
        </p:txBody>
      </p:sp>
      <p:sp>
        <p:nvSpPr>
          <p:cNvPr id="24" name="Content Placeholder 2"/>
          <p:cNvSpPr>
            <a:spLocks noGrp="1"/>
          </p:cNvSpPr>
          <p:nvPr>
            <p:ph idx="1"/>
          </p:nvPr>
        </p:nvSpPr>
        <p:spPr>
          <a:xfrm>
            <a:off x="1547522" y="1969876"/>
            <a:ext cx="4114800" cy="533400"/>
          </a:xfrm>
        </p:spPr>
        <p:txBody>
          <a:bodyPr/>
          <a:lstStyle/>
          <a:p>
            <a:r>
              <a:rPr lang="en-US" dirty="0"/>
              <a:t>Fail over technique</a:t>
            </a:r>
          </a:p>
        </p:txBody>
      </p:sp>
      <p:sp>
        <p:nvSpPr>
          <p:cNvPr id="25" name="TextBox 24"/>
          <p:cNvSpPr txBox="1"/>
          <p:nvPr/>
        </p:nvSpPr>
        <p:spPr>
          <a:xfrm>
            <a:off x="7186322" y="1936122"/>
            <a:ext cx="1449436" cy="338554"/>
          </a:xfrm>
          <a:prstGeom prst="rect">
            <a:avLst/>
          </a:prstGeom>
          <a:noFill/>
        </p:spPr>
        <p:txBody>
          <a:bodyPr wrap="none" rtlCol="0">
            <a:spAutoFit/>
          </a:bodyPr>
          <a:lstStyle/>
          <a:p>
            <a:r>
              <a:rPr lang="en-US" sz="1600" b="1" i="1" dirty="0">
                <a:effectLst>
                  <a:outerShdw blurRad="50800" dist="38100" dir="2700000" algn="tl" rotWithShape="0">
                    <a:prstClr val="black">
                      <a:alpha val="40000"/>
                    </a:prstClr>
                  </a:outerShdw>
                </a:effectLst>
              </a:rPr>
              <a:t>Backup VM</a:t>
            </a:r>
          </a:p>
        </p:txBody>
      </p:sp>
      <p:sp>
        <p:nvSpPr>
          <p:cNvPr id="26" name="TextBox 25"/>
          <p:cNvSpPr txBox="1"/>
          <p:nvPr/>
        </p:nvSpPr>
        <p:spPr>
          <a:xfrm>
            <a:off x="8024522" y="2447624"/>
            <a:ext cx="1449436" cy="338554"/>
          </a:xfrm>
          <a:prstGeom prst="rect">
            <a:avLst/>
          </a:prstGeom>
          <a:noFill/>
        </p:spPr>
        <p:txBody>
          <a:bodyPr wrap="none" rtlCol="0">
            <a:spAutoFit/>
          </a:bodyPr>
          <a:lstStyle/>
          <a:p>
            <a:r>
              <a:rPr lang="en-US" sz="1600" b="1" i="1" dirty="0">
                <a:effectLst>
                  <a:outerShdw blurRad="50800" dist="38100" dir="2700000" algn="tl" rotWithShape="0">
                    <a:prstClr val="black">
                      <a:alpha val="40000"/>
                    </a:prstClr>
                  </a:outerShdw>
                </a:effectLst>
              </a:rPr>
              <a:t>Backup VM</a:t>
            </a:r>
          </a:p>
        </p:txBody>
      </p:sp>
    </p:spTree>
    <p:extLst>
      <p:ext uri="{BB962C8B-B14F-4D97-AF65-F5344CB8AC3E}">
        <p14:creationId xmlns:p14="http://schemas.microsoft.com/office/powerpoint/2010/main" val="222810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9" presetClass="emph" presetSubtype="0" nodeType="withEffect">
                                  <p:stCondLst>
                                    <p:cond delay="0"/>
                                  </p:stCondLst>
                                  <p:childTnLst>
                                    <p:set>
                                      <p:cBhvr rctx="PPT">
                                        <p:cTn id="9" dur="indefinite"/>
                                        <p:tgtEl>
                                          <p:spTgt spid="12"/>
                                        </p:tgtEl>
                                        <p:attrNameLst>
                                          <p:attrName>style.opacity</p:attrName>
                                        </p:attrNameLst>
                                      </p:cBhvr>
                                      <p:to>
                                        <p:strVal val="0.5"/>
                                      </p:to>
                                    </p:set>
                                    <p:animEffect filter="image" prLst="opacity: 0.5">
                                      <p:cBhvr rctx="IE">
                                        <p:cTn id="10" dur="indefinite"/>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childTnLst>
                                </p:cTn>
                              </p:par>
                            </p:childTnLst>
                          </p:cTn>
                        </p:par>
                        <p:par>
                          <p:cTn id="18" fill="hold">
                            <p:stCondLst>
                              <p:cond delay="1500"/>
                            </p:stCondLst>
                            <p:childTnLst>
                              <p:par>
                                <p:cTn id="19" presetID="8" presetClass="emph" presetSubtype="0" repeatCount="indefinite" fill="hold" nodeType="afterEffect">
                                  <p:stCondLst>
                                    <p:cond delay="0"/>
                                  </p:stCondLst>
                                  <p:childTnLst>
                                    <p:animRot by="21600000">
                                      <p:cBhvr>
                                        <p:cTn id="20" dur="2000" fill="hold"/>
                                        <p:tgtEl>
                                          <p:spTgt spid="13"/>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par>
                                <p:cTn id="26" presetID="9" presetClass="emph" presetSubtype="0" nodeType="withEffect">
                                  <p:stCondLst>
                                    <p:cond delay="0"/>
                                  </p:stCondLst>
                                  <p:childTnLst>
                                    <p:set>
                                      <p:cBhvr rctx="PPT">
                                        <p:cTn id="27" dur="indefinite"/>
                                        <p:tgtEl>
                                          <p:spTgt spid="4"/>
                                        </p:tgtEl>
                                        <p:attrNameLst>
                                          <p:attrName>style.opacity</p:attrName>
                                        </p:attrNameLst>
                                      </p:cBhvr>
                                      <p:to>
                                        <p:strVal val="0.25"/>
                                      </p:to>
                                    </p:set>
                                    <p:animEffect filter="image" prLst="opacity: 0.25">
                                      <p:cBhvr rctx="IE">
                                        <p:cTn id="28" dur="indefinite"/>
                                        <p:tgtEl>
                                          <p:spTgt spid="4"/>
                                        </p:tgtEl>
                                      </p:cBhvr>
                                    </p:animEffect>
                                  </p:childTnLst>
                                </p:cTn>
                              </p:par>
                              <p:par>
                                <p:cTn id="29" presetID="9" presetClass="emph" presetSubtype="0" nodeType="withEffect">
                                  <p:stCondLst>
                                    <p:cond delay="0"/>
                                  </p:stCondLst>
                                  <p:childTnLst>
                                    <p:set>
                                      <p:cBhvr rctx="PPT">
                                        <p:cTn id="30" dur="indefinite"/>
                                        <p:tgtEl>
                                          <p:spTgt spid="12"/>
                                        </p:tgtEl>
                                        <p:attrNameLst>
                                          <p:attrName>style.opacity</p:attrName>
                                        </p:attrNameLst>
                                      </p:cBhvr>
                                      <p:to>
                                        <p:strVal val="1"/>
                                      </p:to>
                                    </p:set>
                                    <p:animEffect filter="image" prLst="opacity: 1">
                                      <p:cBhvr rctx="IE">
                                        <p:cTn id="31" dur="indefinite"/>
                                        <p:tgtEl>
                                          <p:spTgt spid="12"/>
                                        </p:tgtEl>
                                      </p:cBhvr>
                                    </p:animEffect>
                                  </p:childTnLst>
                                </p:cTn>
                              </p:par>
                              <p:par>
                                <p:cTn id="32" presetID="1" presetClass="exit" presetSubtype="0" fill="hold" nodeType="withEffect">
                                  <p:stCondLst>
                                    <p:cond delay="0"/>
                                  </p:stCondLst>
                                  <p:childTnLst>
                                    <p:set>
                                      <p:cBhvr>
                                        <p:cTn id="33" dur="1" fill="hold">
                                          <p:stCondLst>
                                            <p:cond delay="0"/>
                                          </p:stCondLst>
                                        </p:cTn>
                                        <p:tgtEl>
                                          <p:spTgt spid="1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1000"/>
                                        <p:tgtEl>
                                          <p:spTgt spid="25"/>
                                        </p:tgtEl>
                                      </p:cBhvr>
                                    </p:animEffect>
                                    <p:set>
                                      <p:cBhvr>
                                        <p:cTn id="36" dur="1" fill="hold">
                                          <p:stCondLst>
                                            <p:cond delay="999"/>
                                          </p:stCondLst>
                                        </p:cTn>
                                        <p:tgtEl>
                                          <p:spTgt spid="25"/>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1000"/>
                                        <p:tgtEl>
                                          <p:spTgt spid="11"/>
                                        </p:tgtEl>
                                      </p:cBhvr>
                                    </p:animEffect>
                                    <p:set>
                                      <p:cBhvr>
                                        <p:cTn id="39" dur="1" fill="hold">
                                          <p:stCondLst>
                                            <p:cond delay="999"/>
                                          </p:stCondLst>
                                        </p:cTn>
                                        <p:tgtEl>
                                          <p:spTgt spid="11"/>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childTnLst>
                                </p:cTn>
                              </p:par>
                              <p:par>
                                <p:cTn id="43" presetID="10" presetClass="exit" presetSubtype="0" fill="hold" nodeType="withEffect">
                                  <p:stCondLst>
                                    <p:cond delay="0"/>
                                  </p:stCondLst>
                                  <p:childTnLst>
                                    <p:animEffect transition="out" filter="fade">
                                      <p:cBhvr>
                                        <p:cTn id="44" dur="1000"/>
                                        <p:tgtEl>
                                          <p:spTgt spid="16"/>
                                        </p:tgtEl>
                                      </p:cBhvr>
                                    </p:animEffect>
                                    <p:set>
                                      <p:cBhvr>
                                        <p:cTn id="45" dur="1" fill="hold">
                                          <p:stCondLst>
                                            <p:cond delay="999"/>
                                          </p:stCondLst>
                                        </p:cTn>
                                        <p:tgtEl>
                                          <p:spTgt spid="16"/>
                                        </p:tgtEl>
                                        <p:attrNameLst>
                                          <p:attrName>style.visibility</p:attrName>
                                        </p:attrNameLst>
                                      </p:cBhvr>
                                      <p:to>
                                        <p:strVal val="hidden"/>
                                      </p:to>
                                    </p:se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childTnLst>
                                </p:cTn>
                              </p:par>
                              <p:par>
                                <p:cTn id="53" presetID="9" presetClass="emph" presetSubtype="0" nodeType="withEffect">
                                  <p:stCondLst>
                                    <p:cond delay="0"/>
                                  </p:stCondLst>
                                  <p:childTnLst>
                                    <p:set>
                                      <p:cBhvr rctx="PPT">
                                        <p:cTn id="54" dur="indefinite"/>
                                        <p:tgtEl>
                                          <p:spTgt spid="18"/>
                                        </p:tgtEl>
                                        <p:attrNameLst>
                                          <p:attrName>style.opacity</p:attrName>
                                        </p:attrNameLst>
                                      </p:cBhvr>
                                      <p:to>
                                        <p:strVal val="0.5"/>
                                      </p:to>
                                    </p:set>
                                    <p:animEffect filter="image" prLst="opacity: 0.5">
                                      <p:cBhvr rctx="IE">
                                        <p:cTn id="55" dur="indefinite"/>
                                        <p:tgtEl>
                                          <p:spTgt spid="18"/>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0"/>
                                        <p:tgtEl>
                                          <p:spTgt spid="26"/>
                                        </p:tgtEl>
                                      </p:cBhvr>
                                    </p:animEffect>
                                  </p:childTnLst>
                                </p:cTn>
                              </p:par>
                            </p:childTnLst>
                          </p:cTn>
                        </p:par>
                        <p:par>
                          <p:cTn id="60" fill="hold">
                            <p:stCondLst>
                              <p:cond delay="3000"/>
                            </p:stCondLst>
                            <p:childTnLst>
                              <p:par>
                                <p:cTn id="61" presetID="8" presetClass="emph" presetSubtype="0" repeatCount="indefinite" fill="hold" nodeType="afterEffect">
                                  <p:stCondLst>
                                    <p:cond delay="0"/>
                                  </p:stCondLst>
                                  <p:childTnLst>
                                    <p:animRot by="21600000">
                                      <p:cBhvr>
                                        <p:cTn id="62" dur="2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25" grpId="1"/>
      <p:bldP spid="2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Manageability in Virtualization</a:t>
            </a:r>
          </a:p>
        </p:txBody>
      </p:sp>
      <p:sp>
        <p:nvSpPr>
          <p:cNvPr id="3" name="Content Placeholder 2"/>
          <p:cNvSpPr>
            <a:spLocks noGrp="1"/>
          </p:cNvSpPr>
          <p:nvPr>
            <p:ph idx="1"/>
          </p:nvPr>
        </p:nvSpPr>
        <p:spPr>
          <a:xfrm>
            <a:off x="838201" y="1678358"/>
            <a:ext cx="5596760" cy="4525963"/>
          </a:xfrm>
        </p:spPr>
        <p:txBody>
          <a:bodyPr/>
          <a:lstStyle/>
          <a:p>
            <a:r>
              <a:rPr lang="en-US" dirty="0"/>
              <a:t>Provide physical to virtual translation:</a:t>
            </a:r>
          </a:p>
          <a:p>
            <a:pPr lvl="1"/>
            <a:r>
              <a:rPr lang="en-US" dirty="0"/>
              <a:t>Consolidation Management with the VMware Infrastructure software will automate the migration from physical to virtual machines.</a:t>
            </a:r>
          </a:p>
        </p:txBody>
      </p:sp>
      <p:grpSp>
        <p:nvGrpSpPr>
          <p:cNvPr id="4" name="Group 35"/>
          <p:cNvGrpSpPr>
            <a:grpSpLocks/>
          </p:cNvGrpSpPr>
          <p:nvPr/>
        </p:nvGrpSpPr>
        <p:grpSpPr bwMode="auto">
          <a:xfrm>
            <a:off x="6705600" y="2814638"/>
            <a:ext cx="1676400" cy="2608263"/>
            <a:chOff x="1676400" y="2052601"/>
            <a:chExt cx="1676400" cy="2608299"/>
          </a:xfrm>
        </p:grpSpPr>
        <p:pic>
          <p:nvPicPr>
            <p:cNvPr id="5" name="Picture 9" descr="small_server"/>
            <p:cNvPicPr>
              <a:picLocks noChangeAspect="1" noChangeArrowheads="1"/>
            </p:cNvPicPr>
            <p:nvPr/>
          </p:nvPicPr>
          <p:blipFill>
            <a:blip r:embed="rId2" cstate="print"/>
            <a:srcRect/>
            <a:stretch>
              <a:fillRect/>
            </a:stretch>
          </p:blipFill>
          <p:spPr bwMode="auto">
            <a:xfrm>
              <a:off x="1676400" y="2356148"/>
              <a:ext cx="1676400" cy="2304752"/>
            </a:xfrm>
            <a:prstGeom prst="rect">
              <a:avLst/>
            </a:prstGeom>
            <a:noFill/>
            <a:ln w="9525">
              <a:noFill/>
              <a:miter lim="800000"/>
              <a:headEnd/>
              <a:tailEnd/>
            </a:ln>
          </p:spPr>
        </p:pic>
        <p:pic>
          <p:nvPicPr>
            <p:cNvPr id="6" name="Picture 9" descr="arch3"/>
            <p:cNvPicPr>
              <a:picLocks noChangeAspect="1" noChangeArrowheads="1"/>
            </p:cNvPicPr>
            <p:nvPr/>
          </p:nvPicPr>
          <p:blipFill>
            <a:blip r:embed="rId3" cstate="print"/>
            <a:srcRect/>
            <a:stretch>
              <a:fillRect/>
            </a:stretch>
          </p:blipFill>
          <p:spPr bwMode="auto">
            <a:xfrm>
              <a:off x="1714500" y="2052601"/>
              <a:ext cx="1300170" cy="1057028"/>
            </a:xfrm>
            <a:prstGeom prst="rect">
              <a:avLst/>
            </a:prstGeom>
            <a:noFill/>
            <a:ln w="9525">
              <a:noFill/>
              <a:miter lim="800000"/>
              <a:headEnd/>
              <a:tailEnd/>
            </a:ln>
          </p:spPr>
        </p:pic>
      </p:grpSp>
      <p:grpSp>
        <p:nvGrpSpPr>
          <p:cNvPr id="7" name="Group 33"/>
          <p:cNvGrpSpPr>
            <a:grpSpLocks/>
          </p:cNvGrpSpPr>
          <p:nvPr/>
        </p:nvGrpSpPr>
        <p:grpSpPr bwMode="auto">
          <a:xfrm>
            <a:off x="7467600" y="3287713"/>
            <a:ext cx="1676400" cy="2608263"/>
            <a:chOff x="3695700" y="2057400"/>
            <a:chExt cx="1676400" cy="2608299"/>
          </a:xfrm>
        </p:grpSpPr>
        <p:pic>
          <p:nvPicPr>
            <p:cNvPr id="8" name="Picture 9" descr="small_server"/>
            <p:cNvPicPr>
              <a:picLocks noChangeAspect="1" noChangeArrowheads="1"/>
            </p:cNvPicPr>
            <p:nvPr/>
          </p:nvPicPr>
          <p:blipFill>
            <a:blip r:embed="rId2" cstate="print"/>
            <a:srcRect/>
            <a:stretch>
              <a:fillRect/>
            </a:stretch>
          </p:blipFill>
          <p:spPr bwMode="auto">
            <a:xfrm>
              <a:off x="3695700" y="2360947"/>
              <a:ext cx="1676400" cy="2304752"/>
            </a:xfrm>
            <a:prstGeom prst="rect">
              <a:avLst/>
            </a:prstGeom>
            <a:noFill/>
            <a:ln w="9525">
              <a:noFill/>
              <a:miter lim="800000"/>
              <a:headEnd/>
              <a:tailEnd/>
            </a:ln>
          </p:spPr>
        </p:pic>
        <p:pic>
          <p:nvPicPr>
            <p:cNvPr id="9" name="Picture 9" descr="arch3"/>
            <p:cNvPicPr>
              <a:picLocks noChangeAspect="1" noChangeArrowheads="1"/>
            </p:cNvPicPr>
            <p:nvPr/>
          </p:nvPicPr>
          <p:blipFill>
            <a:blip r:embed="rId3" cstate="print"/>
            <a:srcRect/>
            <a:stretch>
              <a:fillRect/>
            </a:stretch>
          </p:blipFill>
          <p:spPr bwMode="auto">
            <a:xfrm>
              <a:off x="3733800" y="2057400"/>
              <a:ext cx="1300170" cy="1057028"/>
            </a:xfrm>
            <a:prstGeom prst="rect">
              <a:avLst/>
            </a:prstGeom>
            <a:noFill/>
            <a:ln w="9525">
              <a:noFill/>
              <a:miter lim="800000"/>
              <a:headEnd/>
              <a:tailEnd/>
            </a:ln>
          </p:spPr>
        </p:pic>
      </p:grpSp>
      <p:grpSp>
        <p:nvGrpSpPr>
          <p:cNvPr id="10" name="Group 32"/>
          <p:cNvGrpSpPr>
            <a:grpSpLocks/>
          </p:cNvGrpSpPr>
          <p:nvPr/>
        </p:nvGrpSpPr>
        <p:grpSpPr bwMode="auto">
          <a:xfrm>
            <a:off x="8314509" y="3786010"/>
            <a:ext cx="1676400" cy="2608263"/>
            <a:chOff x="5715000" y="2057400"/>
            <a:chExt cx="1676400" cy="2608299"/>
          </a:xfrm>
        </p:grpSpPr>
        <p:pic>
          <p:nvPicPr>
            <p:cNvPr id="11" name="Picture 9" descr="small_server"/>
            <p:cNvPicPr>
              <a:picLocks noChangeAspect="1" noChangeArrowheads="1"/>
            </p:cNvPicPr>
            <p:nvPr/>
          </p:nvPicPr>
          <p:blipFill>
            <a:blip r:embed="rId2" cstate="print"/>
            <a:srcRect/>
            <a:stretch>
              <a:fillRect/>
            </a:stretch>
          </p:blipFill>
          <p:spPr bwMode="auto">
            <a:xfrm>
              <a:off x="5715000" y="2360947"/>
              <a:ext cx="1676400" cy="2304752"/>
            </a:xfrm>
            <a:prstGeom prst="rect">
              <a:avLst/>
            </a:prstGeom>
            <a:noFill/>
            <a:ln w="9525">
              <a:noFill/>
              <a:miter lim="800000"/>
              <a:headEnd/>
              <a:tailEnd/>
            </a:ln>
          </p:spPr>
        </p:pic>
        <p:pic>
          <p:nvPicPr>
            <p:cNvPr id="12" name="Picture 9" descr="arch3"/>
            <p:cNvPicPr>
              <a:picLocks noChangeAspect="1" noChangeArrowheads="1"/>
            </p:cNvPicPr>
            <p:nvPr/>
          </p:nvPicPr>
          <p:blipFill>
            <a:blip r:embed="rId3" cstate="print"/>
            <a:srcRect/>
            <a:stretch>
              <a:fillRect/>
            </a:stretch>
          </p:blipFill>
          <p:spPr bwMode="auto">
            <a:xfrm>
              <a:off x="5753100" y="2057400"/>
              <a:ext cx="1300170" cy="1057028"/>
            </a:xfrm>
            <a:prstGeom prst="rect">
              <a:avLst/>
            </a:prstGeom>
            <a:noFill/>
            <a:ln w="9525">
              <a:noFill/>
              <a:miter lim="800000"/>
              <a:headEnd/>
              <a:tailEnd/>
            </a:ln>
          </p:spPr>
        </p:pic>
      </p:grpSp>
      <p:pic>
        <p:nvPicPr>
          <p:cNvPr id="13" name="Picture 27" descr="VMware-Infra"/>
          <p:cNvPicPr>
            <a:picLocks noChangeAspect="1" noChangeArrowheads="1"/>
          </p:cNvPicPr>
          <p:nvPr/>
        </p:nvPicPr>
        <p:blipFill>
          <a:blip r:embed="rId4" cstate="print"/>
          <a:srcRect/>
          <a:stretch>
            <a:fillRect/>
          </a:stretch>
        </p:blipFill>
        <p:spPr bwMode="auto">
          <a:xfrm>
            <a:off x="6675438" y="2497138"/>
            <a:ext cx="3001962" cy="2036763"/>
          </a:xfrm>
          <a:prstGeom prst="rect">
            <a:avLst/>
          </a:prstGeom>
          <a:noFill/>
          <a:ln w="9525">
            <a:noFill/>
            <a:miter lim="800000"/>
            <a:headEnd/>
            <a:tailEnd/>
          </a:ln>
        </p:spPr>
      </p:pic>
      <p:pic>
        <p:nvPicPr>
          <p:cNvPr id="14" name="Picture 15" descr="OS_revised"/>
          <p:cNvPicPr>
            <a:picLocks noChangeAspect="1" noChangeArrowheads="1"/>
          </p:cNvPicPr>
          <p:nvPr/>
        </p:nvPicPr>
        <p:blipFill>
          <a:blip r:embed="rId5" cstate="print"/>
          <a:srcRect/>
          <a:stretch>
            <a:fillRect/>
          </a:stretch>
        </p:blipFill>
        <p:spPr bwMode="auto">
          <a:xfrm>
            <a:off x="7353301" y="1737318"/>
            <a:ext cx="530225" cy="1296988"/>
          </a:xfrm>
          <a:prstGeom prst="rect">
            <a:avLst/>
          </a:prstGeom>
          <a:noFill/>
          <a:ln w="9525">
            <a:noFill/>
            <a:miter lim="800000"/>
            <a:headEnd/>
            <a:tailEnd/>
          </a:ln>
        </p:spPr>
      </p:pic>
      <p:pic>
        <p:nvPicPr>
          <p:cNvPr id="15" name="Picture 13" descr="OS_revised"/>
          <p:cNvPicPr>
            <a:picLocks noChangeAspect="1" noChangeArrowheads="1"/>
          </p:cNvPicPr>
          <p:nvPr/>
        </p:nvPicPr>
        <p:blipFill>
          <a:blip r:embed="rId5" cstate="print"/>
          <a:srcRect/>
          <a:stretch>
            <a:fillRect/>
          </a:stretch>
        </p:blipFill>
        <p:spPr bwMode="auto">
          <a:xfrm>
            <a:off x="3503613" y="3729037"/>
            <a:ext cx="531812" cy="1296988"/>
          </a:xfrm>
          <a:prstGeom prst="rect">
            <a:avLst/>
          </a:prstGeom>
          <a:noFill/>
          <a:ln w="9525">
            <a:noFill/>
            <a:miter lim="800000"/>
            <a:headEnd/>
            <a:tailEnd/>
          </a:ln>
        </p:spPr>
      </p:pic>
      <p:pic>
        <p:nvPicPr>
          <p:cNvPr id="16" name="Picture 15" descr="OS_revised"/>
          <p:cNvPicPr>
            <a:picLocks noChangeAspect="1" noChangeArrowheads="1"/>
          </p:cNvPicPr>
          <p:nvPr/>
        </p:nvPicPr>
        <p:blipFill>
          <a:blip r:embed="rId5" cstate="print"/>
          <a:srcRect/>
          <a:stretch>
            <a:fillRect/>
          </a:stretch>
        </p:blipFill>
        <p:spPr bwMode="auto">
          <a:xfrm>
            <a:off x="8115301" y="2132012"/>
            <a:ext cx="530225" cy="1296988"/>
          </a:xfrm>
          <a:prstGeom prst="rect">
            <a:avLst/>
          </a:prstGeom>
          <a:noFill/>
          <a:ln w="9525">
            <a:noFill/>
            <a:miter lim="800000"/>
            <a:headEnd/>
            <a:tailEnd/>
          </a:ln>
        </p:spPr>
      </p:pic>
      <p:pic>
        <p:nvPicPr>
          <p:cNvPr id="17" name="Picture 14" descr="OS_revised"/>
          <p:cNvPicPr>
            <a:picLocks noChangeAspect="1" noChangeArrowheads="1"/>
          </p:cNvPicPr>
          <p:nvPr/>
        </p:nvPicPr>
        <p:blipFill>
          <a:blip r:embed="rId5" cstate="print"/>
          <a:srcRect/>
          <a:stretch>
            <a:fillRect/>
          </a:stretch>
        </p:blipFill>
        <p:spPr bwMode="auto">
          <a:xfrm>
            <a:off x="7886701" y="2208212"/>
            <a:ext cx="530225" cy="1296988"/>
          </a:xfrm>
          <a:prstGeom prst="rect">
            <a:avLst/>
          </a:prstGeom>
          <a:noFill/>
          <a:ln w="9525">
            <a:noFill/>
            <a:miter lim="800000"/>
            <a:headEnd/>
            <a:tailEnd/>
          </a:ln>
        </p:spPr>
      </p:pic>
      <p:pic>
        <p:nvPicPr>
          <p:cNvPr id="18" name="Picture 15" descr="OS_revised"/>
          <p:cNvPicPr>
            <a:picLocks noChangeAspect="1" noChangeArrowheads="1"/>
          </p:cNvPicPr>
          <p:nvPr/>
        </p:nvPicPr>
        <p:blipFill>
          <a:blip r:embed="rId5" cstate="print"/>
          <a:srcRect/>
          <a:stretch>
            <a:fillRect/>
          </a:stretch>
        </p:blipFill>
        <p:spPr bwMode="auto">
          <a:xfrm>
            <a:off x="8897983" y="2563085"/>
            <a:ext cx="530225" cy="1296988"/>
          </a:xfrm>
          <a:prstGeom prst="rect">
            <a:avLst/>
          </a:prstGeom>
          <a:noFill/>
          <a:ln w="9525">
            <a:noFill/>
            <a:miter lim="800000"/>
            <a:headEnd/>
            <a:tailEnd/>
          </a:ln>
        </p:spPr>
      </p:pic>
      <p:pic>
        <p:nvPicPr>
          <p:cNvPr id="19" name="Picture 14" descr="OS_revised"/>
          <p:cNvPicPr>
            <a:picLocks noChangeAspect="1" noChangeArrowheads="1"/>
          </p:cNvPicPr>
          <p:nvPr/>
        </p:nvPicPr>
        <p:blipFill>
          <a:blip r:embed="rId5" cstate="print"/>
          <a:srcRect/>
          <a:stretch>
            <a:fillRect/>
          </a:stretch>
        </p:blipFill>
        <p:spPr bwMode="auto">
          <a:xfrm>
            <a:off x="8669383" y="2639285"/>
            <a:ext cx="530225" cy="1296988"/>
          </a:xfrm>
          <a:prstGeom prst="rect">
            <a:avLst/>
          </a:prstGeom>
          <a:noFill/>
          <a:ln w="9525">
            <a:noFill/>
            <a:miter lim="800000"/>
            <a:headEnd/>
            <a:tailEnd/>
          </a:ln>
        </p:spPr>
      </p:pic>
      <p:pic>
        <p:nvPicPr>
          <p:cNvPr id="20" name="Picture 9" descr="small_server"/>
          <p:cNvPicPr>
            <a:picLocks noChangeAspect="1" noChangeArrowheads="1"/>
          </p:cNvPicPr>
          <p:nvPr/>
        </p:nvPicPr>
        <p:blipFill>
          <a:blip r:embed="rId2" cstate="print"/>
          <a:srcRect/>
          <a:stretch>
            <a:fillRect/>
          </a:stretch>
        </p:blipFill>
        <p:spPr bwMode="auto">
          <a:xfrm>
            <a:off x="3066649" y="3628071"/>
            <a:ext cx="1677987" cy="2305050"/>
          </a:xfrm>
          <a:prstGeom prst="rect">
            <a:avLst/>
          </a:prstGeom>
          <a:noFill/>
          <a:ln w="9525">
            <a:noFill/>
            <a:miter lim="800000"/>
            <a:headEnd/>
            <a:tailEnd/>
          </a:ln>
        </p:spPr>
      </p:pic>
    </p:spTree>
    <p:extLst>
      <p:ext uri="{BB962C8B-B14F-4D97-AF65-F5344CB8AC3E}">
        <p14:creationId xmlns:p14="http://schemas.microsoft.com/office/powerpoint/2010/main" val="26530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56" presetClass="path" presetSubtype="0" accel="50000" decel="50000" fill="hold" nodeType="withEffect">
                                  <p:stCondLst>
                                    <p:cond delay="0"/>
                                  </p:stCondLst>
                                  <p:childTnLst>
                                    <p:animMotion origin="layout" path="M 3.88889E-6 -4.44444E-6 L 0.39288 -0.27731 " pathEditMode="relative" rAng="0" ptsTypes="AA">
                                      <p:cBhvr>
                                        <p:cTn id="9" dur="2000" fill="hold"/>
                                        <p:tgtEl>
                                          <p:spTgt spid="15"/>
                                        </p:tgtEl>
                                        <p:attrNameLst>
                                          <p:attrName>ppt_x</p:attrName>
                                          <p:attrName>ppt_y</p:attrName>
                                        </p:attrNameLst>
                                      </p:cBhvr>
                                      <p:rCtr x="19600" y="-13900"/>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in Virtualization</a:t>
            </a:r>
          </a:p>
        </p:txBody>
      </p:sp>
      <p:sp>
        <p:nvSpPr>
          <p:cNvPr id="3" name="Content Placeholder 2"/>
          <p:cNvSpPr>
            <a:spLocks noGrp="1"/>
          </p:cNvSpPr>
          <p:nvPr>
            <p:ph idx="1"/>
          </p:nvPr>
        </p:nvSpPr>
        <p:spPr>
          <a:xfrm>
            <a:off x="1158787" y="1996279"/>
            <a:ext cx="4495800" cy="3048000"/>
          </a:xfrm>
        </p:spPr>
        <p:txBody>
          <a:bodyPr/>
          <a:lstStyle/>
          <a:p>
            <a:r>
              <a:rPr lang="en-US" dirty="0"/>
              <a:t>Dynamic load balancing:</a:t>
            </a:r>
          </a:p>
          <a:p>
            <a:pPr lvl="1"/>
            <a:r>
              <a:rPr lang="en-US" dirty="0"/>
              <a:t>VMware Distributed Resource Scheduler automatically balances the Workloads according to set limits and guarantees. </a:t>
            </a:r>
          </a:p>
          <a:p>
            <a:pPr lvl="1"/>
            <a:r>
              <a:rPr lang="en-US" dirty="0"/>
              <a:t>Removing the need to predict resource assignment.</a:t>
            </a:r>
          </a:p>
          <a:p>
            <a:pPr lvl="1"/>
            <a:endParaRPr lang="en-US" dirty="0"/>
          </a:p>
        </p:txBody>
      </p:sp>
      <p:grpSp>
        <p:nvGrpSpPr>
          <p:cNvPr id="4" name="Group 35"/>
          <p:cNvGrpSpPr>
            <a:grpSpLocks/>
          </p:cNvGrpSpPr>
          <p:nvPr/>
        </p:nvGrpSpPr>
        <p:grpSpPr bwMode="auto">
          <a:xfrm>
            <a:off x="6888162" y="2890838"/>
            <a:ext cx="1676400" cy="2608263"/>
            <a:chOff x="1676400" y="2052601"/>
            <a:chExt cx="1676400" cy="2608299"/>
          </a:xfrm>
        </p:grpSpPr>
        <p:pic>
          <p:nvPicPr>
            <p:cNvPr id="5" name="Picture 9" descr="small_server"/>
            <p:cNvPicPr>
              <a:picLocks noChangeAspect="1" noChangeArrowheads="1"/>
            </p:cNvPicPr>
            <p:nvPr/>
          </p:nvPicPr>
          <p:blipFill>
            <a:blip r:embed="rId2" cstate="print"/>
            <a:srcRect/>
            <a:stretch>
              <a:fillRect/>
            </a:stretch>
          </p:blipFill>
          <p:spPr bwMode="auto">
            <a:xfrm>
              <a:off x="1676400" y="2356148"/>
              <a:ext cx="1676400" cy="2304752"/>
            </a:xfrm>
            <a:prstGeom prst="rect">
              <a:avLst/>
            </a:prstGeom>
            <a:noFill/>
            <a:ln w="9525">
              <a:noFill/>
              <a:miter lim="800000"/>
              <a:headEnd/>
              <a:tailEnd/>
            </a:ln>
          </p:spPr>
        </p:pic>
        <p:pic>
          <p:nvPicPr>
            <p:cNvPr id="6" name="Picture 9" descr="arch3"/>
            <p:cNvPicPr>
              <a:picLocks noChangeAspect="1" noChangeArrowheads="1"/>
            </p:cNvPicPr>
            <p:nvPr/>
          </p:nvPicPr>
          <p:blipFill>
            <a:blip r:embed="rId3" cstate="print"/>
            <a:srcRect/>
            <a:stretch>
              <a:fillRect/>
            </a:stretch>
          </p:blipFill>
          <p:spPr bwMode="auto">
            <a:xfrm>
              <a:off x="1714500" y="2052601"/>
              <a:ext cx="1300170" cy="1057028"/>
            </a:xfrm>
            <a:prstGeom prst="rect">
              <a:avLst/>
            </a:prstGeom>
            <a:noFill/>
            <a:ln w="9525">
              <a:noFill/>
              <a:miter lim="800000"/>
              <a:headEnd/>
              <a:tailEnd/>
            </a:ln>
          </p:spPr>
        </p:pic>
      </p:grpSp>
      <p:grpSp>
        <p:nvGrpSpPr>
          <p:cNvPr id="7" name="Group 33"/>
          <p:cNvGrpSpPr>
            <a:grpSpLocks/>
          </p:cNvGrpSpPr>
          <p:nvPr/>
        </p:nvGrpSpPr>
        <p:grpSpPr bwMode="auto">
          <a:xfrm>
            <a:off x="7650162" y="3363913"/>
            <a:ext cx="1676400" cy="2608263"/>
            <a:chOff x="3695700" y="2057400"/>
            <a:chExt cx="1676400" cy="2608299"/>
          </a:xfrm>
        </p:grpSpPr>
        <p:pic>
          <p:nvPicPr>
            <p:cNvPr id="8" name="Picture 9" descr="small_server"/>
            <p:cNvPicPr>
              <a:picLocks noChangeAspect="1" noChangeArrowheads="1"/>
            </p:cNvPicPr>
            <p:nvPr/>
          </p:nvPicPr>
          <p:blipFill>
            <a:blip r:embed="rId2" cstate="print"/>
            <a:srcRect/>
            <a:stretch>
              <a:fillRect/>
            </a:stretch>
          </p:blipFill>
          <p:spPr bwMode="auto">
            <a:xfrm>
              <a:off x="3695700" y="2360947"/>
              <a:ext cx="1676400" cy="2304752"/>
            </a:xfrm>
            <a:prstGeom prst="rect">
              <a:avLst/>
            </a:prstGeom>
            <a:noFill/>
            <a:ln w="9525">
              <a:noFill/>
              <a:miter lim="800000"/>
              <a:headEnd/>
              <a:tailEnd/>
            </a:ln>
          </p:spPr>
        </p:pic>
        <p:pic>
          <p:nvPicPr>
            <p:cNvPr id="9" name="Picture 9" descr="arch3"/>
            <p:cNvPicPr>
              <a:picLocks noChangeAspect="1" noChangeArrowheads="1"/>
            </p:cNvPicPr>
            <p:nvPr/>
          </p:nvPicPr>
          <p:blipFill>
            <a:blip r:embed="rId3" cstate="print"/>
            <a:srcRect/>
            <a:stretch>
              <a:fillRect/>
            </a:stretch>
          </p:blipFill>
          <p:spPr bwMode="auto">
            <a:xfrm>
              <a:off x="3733800" y="2057400"/>
              <a:ext cx="1300170" cy="1057028"/>
            </a:xfrm>
            <a:prstGeom prst="rect">
              <a:avLst/>
            </a:prstGeom>
            <a:noFill/>
            <a:ln w="9525">
              <a:noFill/>
              <a:miter lim="800000"/>
              <a:headEnd/>
              <a:tailEnd/>
            </a:ln>
          </p:spPr>
        </p:pic>
      </p:grpSp>
      <p:grpSp>
        <p:nvGrpSpPr>
          <p:cNvPr id="10" name="Group 32"/>
          <p:cNvGrpSpPr>
            <a:grpSpLocks/>
          </p:cNvGrpSpPr>
          <p:nvPr/>
        </p:nvGrpSpPr>
        <p:grpSpPr bwMode="auto">
          <a:xfrm>
            <a:off x="8564562" y="3792538"/>
            <a:ext cx="1676400" cy="2608263"/>
            <a:chOff x="5715000" y="2057400"/>
            <a:chExt cx="1676400" cy="2608299"/>
          </a:xfrm>
        </p:grpSpPr>
        <p:pic>
          <p:nvPicPr>
            <p:cNvPr id="11" name="Picture 9" descr="small_server"/>
            <p:cNvPicPr>
              <a:picLocks noChangeAspect="1" noChangeArrowheads="1"/>
            </p:cNvPicPr>
            <p:nvPr/>
          </p:nvPicPr>
          <p:blipFill>
            <a:blip r:embed="rId2" cstate="print"/>
            <a:srcRect/>
            <a:stretch>
              <a:fillRect/>
            </a:stretch>
          </p:blipFill>
          <p:spPr bwMode="auto">
            <a:xfrm>
              <a:off x="5715000" y="2360947"/>
              <a:ext cx="1676400" cy="2304752"/>
            </a:xfrm>
            <a:prstGeom prst="rect">
              <a:avLst/>
            </a:prstGeom>
            <a:noFill/>
            <a:ln w="9525">
              <a:noFill/>
              <a:miter lim="800000"/>
              <a:headEnd/>
              <a:tailEnd/>
            </a:ln>
          </p:spPr>
        </p:pic>
        <p:pic>
          <p:nvPicPr>
            <p:cNvPr id="12" name="Picture 9" descr="arch3"/>
            <p:cNvPicPr>
              <a:picLocks noChangeAspect="1" noChangeArrowheads="1"/>
            </p:cNvPicPr>
            <p:nvPr/>
          </p:nvPicPr>
          <p:blipFill>
            <a:blip r:embed="rId3" cstate="print"/>
            <a:srcRect/>
            <a:stretch>
              <a:fillRect/>
            </a:stretch>
          </p:blipFill>
          <p:spPr bwMode="auto">
            <a:xfrm>
              <a:off x="5753100" y="2057400"/>
              <a:ext cx="1300170" cy="1057028"/>
            </a:xfrm>
            <a:prstGeom prst="rect">
              <a:avLst/>
            </a:prstGeom>
            <a:noFill/>
            <a:ln w="9525">
              <a:noFill/>
              <a:miter lim="800000"/>
              <a:headEnd/>
              <a:tailEnd/>
            </a:ln>
          </p:spPr>
        </p:pic>
      </p:grpSp>
      <p:pic>
        <p:nvPicPr>
          <p:cNvPr id="13" name="Picture 27" descr="VMware-Infra"/>
          <p:cNvPicPr>
            <a:picLocks noChangeAspect="1" noChangeArrowheads="1"/>
          </p:cNvPicPr>
          <p:nvPr/>
        </p:nvPicPr>
        <p:blipFill>
          <a:blip r:embed="rId4" cstate="print"/>
          <a:srcRect/>
          <a:stretch>
            <a:fillRect/>
          </a:stretch>
        </p:blipFill>
        <p:spPr bwMode="auto">
          <a:xfrm>
            <a:off x="6858000" y="2573338"/>
            <a:ext cx="3001962" cy="2036763"/>
          </a:xfrm>
          <a:prstGeom prst="rect">
            <a:avLst/>
          </a:prstGeom>
          <a:noFill/>
          <a:ln w="9525">
            <a:noFill/>
            <a:miter lim="800000"/>
            <a:headEnd/>
            <a:tailEnd/>
          </a:ln>
        </p:spPr>
      </p:pic>
      <p:pic>
        <p:nvPicPr>
          <p:cNvPr id="14" name="Picture 15" descr="OS_revised"/>
          <p:cNvPicPr>
            <a:picLocks noChangeAspect="1" noChangeArrowheads="1"/>
          </p:cNvPicPr>
          <p:nvPr/>
        </p:nvPicPr>
        <p:blipFill>
          <a:blip r:embed="rId5" cstate="print"/>
          <a:srcRect/>
          <a:stretch>
            <a:fillRect/>
          </a:stretch>
        </p:blipFill>
        <p:spPr bwMode="auto">
          <a:xfrm>
            <a:off x="8379508" y="2182085"/>
            <a:ext cx="530225" cy="1296988"/>
          </a:xfrm>
          <a:prstGeom prst="rect">
            <a:avLst/>
          </a:prstGeom>
          <a:noFill/>
          <a:ln w="9525">
            <a:noFill/>
            <a:miter lim="800000"/>
            <a:headEnd/>
            <a:tailEnd/>
          </a:ln>
        </p:spPr>
      </p:pic>
      <p:pic>
        <p:nvPicPr>
          <p:cNvPr id="15" name="Picture 15" descr="OS_revised"/>
          <p:cNvPicPr>
            <a:picLocks noChangeAspect="1" noChangeArrowheads="1"/>
          </p:cNvPicPr>
          <p:nvPr/>
        </p:nvPicPr>
        <p:blipFill>
          <a:blip r:embed="rId5" cstate="print"/>
          <a:srcRect/>
          <a:stretch>
            <a:fillRect/>
          </a:stretch>
        </p:blipFill>
        <p:spPr bwMode="auto">
          <a:xfrm>
            <a:off x="9212263" y="2636837"/>
            <a:ext cx="530225" cy="1296988"/>
          </a:xfrm>
          <a:prstGeom prst="rect">
            <a:avLst/>
          </a:prstGeom>
          <a:noFill/>
          <a:ln w="9525">
            <a:noFill/>
            <a:miter lim="800000"/>
            <a:headEnd/>
            <a:tailEnd/>
          </a:ln>
        </p:spPr>
      </p:pic>
      <p:pic>
        <p:nvPicPr>
          <p:cNvPr id="16" name="Picture 14" descr="OS_revised"/>
          <p:cNvPicPr>
            <a:picLocks noChangeAspect="1" noChangeArrowheads="1"/>
          </p:cNvPicPr>
          <p:nvPr/>
        </p:nvPicPr>
        <p:blipFill>
          <a:blip r:embed="rId5" cstate="print"/>
          <a:srcRect/>
          <a:stretch>
            <a:fillRect/>
          </a:stretch>
        </p:blipFill>
        <p:spPr bwMode="auto">
          <a:xfrm>
            <a:off x="8983663" y="2713037"/>
            <a:ext cx="530225" cy="1296988"/>
          </a:xfrm>
          <a:prstGeom prst="rect">
            <a:avLst/>
          </a:prstGeom>
          <a:noFill/>
          <a:ln w="9525">
            <a:noFill/>
            <a:miter lim="800000"/>
            <a:headEnd/>
            <a:tailEnd/>
          </a:ln>
        </p:spPr>
      </p:pic>
      <p:pic>
        <p:nvPicPr>
          <p:cNvPr id="17" name="Picture 15" descr="OS_revised"/>
          <p:cNvPicPr>
            <a:picLocks noChangeAspect="1" noChangeArrowheads="1"/>
          </p:cNvPicPr>
          <p:nvPr/>
        </p:nvPicPr>
        <p:blipFill>
          <a:blip r:embed="rId5" cstate="print"/>
          <a:srcRect/>
          <a:stretch>
            <a:fillRect/>
          </a:stretch>
        </p:blipFill>
        <p:spPr bwMode="auto">
          <a:xfrm>
            <a:off x="7553281" y="1796100"/>
            <a:ext cx="530225" cy="1296988"/>
          </a:xfrm>
          <a:prstGeom prst="rect">
            <a:avLst/>
          </a:prstGeom>
          <a:noFill/>
          <a:ln w="9525">
            <a:noFill/>
            <a:miter lim="800000"/>
            <a:headEnd/>
            <a:tailEnd/>
          </a:ln>
        </p:spPr>
      </p:pic>
      <p:pic>
        <p:nvPicPr>
          <p:cNvPr id="18" name="Picture 14" descr="OS_revised"/>
          <p:cNvPicPr>
            <a:picLocks noChangeAspect="1" noChangeArrowheads="1"/>
          </p:cNvPicPr>
          <p:nvPr/>
        </p:nvPicPr>
        <p:blipFill>
          <a:blip r:embed="rId5" cstate="print"/>
          <a:srcRect/>
          <a:stretch>
            <a:fillRect/>
          </a:stretch>
        </p:blipFill>
        <p:spPr bwMode="auto">
          <a:xfrm>
            <a:off x="8142199" y="2275703"/>
            <a:ext cx="530225" cy="1296988"/>
          </a:xfrm>
          <a:prstGeom prst="rect">
            <a:avLst/>
          </a:prstGeom>
          <a:noFill/>
          <a:ln w="9525">
            <a:noFill/>
            <a:miter lim="800000"/>
            <a:headEnd/>
            <a:tailEnd/>
          </a:ln>
        </p:spPr>
      </p:pic>
      <p:pic>
        <p:nvPicPr>
          <p:cNvPr id="19" name="Picture 14" descr="OS_revised"/>
          <p:cNvPicPr>
            <a:picLocks noChangeAspect="1" noChangeArrowheads="1"/>
          </p:cNvPicPr>
          <p:nvPr/>
        </p:nvPicPr>
        <p:blipFill>
          <a:blip r:embed="rId5" cstate="print"/>
          <a:srcRect/>
          <a:stretch>
            <a:fillRect/>
          </a:stretch>
        </p:blipFill>
        <p:spPr bwMode="auto">
          <a:xfrm>
            <a:off x="7342915" y="1903412"/>
            <a:ext cx="530225" cy="1296988"/>
          </a:xfrm>
          <a:prstGeom prst="rect">
            <a:avLst/>
          </a:prstGeom>
          <a:noFill/>
          <a:ln w="9525">
            <a:noFill/>
            <a:miter lim="800000"/>
            <a:headEnd/>
            <a:tailEnd/>
          </a:ln>
        </p:spPr>
      </p:pic>
    </p:spTree>
    <p:extLst>
      <p:ext uri="{BB962C8B-B14F-4D97-AF65-F5344CB8AC3E}">
        <p14:creationId xmlns:p14="http://schemas.microsoft.com/office/powerpoint/2010/main" val="392439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7"/>
                                        </p:tgtEl>
                                      </p:cBhvr>
                                      <p:by x="120000" y="120000"/>
                                    </p:animScale>
                                  </p:childTnLst>
                                </p:cTn>
                              </p:par>
                            </p:childTnLst>
                          </p:cTn>
                        </p:par>
                        <p:par>
                          <p:cTn id="7" fill="hold">
                            <p:stCondLst>
                              <p:cond delay="1000"/>
                            </p:stCondLst>
                            <p:childTnLst>
                              <p:par>
                                <p:cTn id="8" presetID="0" presetClass="path" presetSubtype="0" accel="50000" decel="50000" fill="hold" nodeType="afterEffect">
                                  <p:stCondLst>
                                    <p:cond delay="0"/>
                                  </p:stCondLst>
                                  <p:childTnLst>
                                    <p:animMotion origin="layout" path="M 2.08333E-6 4.07407E-6 C 0.02643 0.05601 0.05351 0.11226 0.07851 0.13564 C 0.10377 0.15926 0.13776 0.13194 0.15 0.13796 " pathEditMode="relative" rAng="0" ptsTypes="aaA">
                                      <p:cBhvr>
                                        <p:cTn id="9" dur="1000" fill="hold"/>
                                        <p:tgtEl>
                                          <p:spTgt spid="19"/>
                                        </p:tgtEl>
                                        <p:attrNameLst>
                                          <p:attrName>ppt_x</p:attrName>
                                          <p:attrName>ppt_y</p:attrName>
                                        </p:attrNameLst>
                                      </p:cBhvr>
                                      <p:rCtr x="7500" y="8000"/>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1000" fill="hold"/>
                                        <p:tgtEl>
                                          <p:spTgt spid="17"/>
                                        </p:tgtEl>
                                      </p:cBhvr>
                                      <p:by x="85000" y="85000"/>
                                    </p:animScale>
                                  </p:childTnLst>
                                </p:cTn>
                              </p:par>
                            </p:childTnLst>
                          </p:cTn>
                        </p:par>
                        <p:par>
                          <p:cTn id="13" fill="hold">
                            <p:stCondLst>
                              <p:cond delay="3000"/>
                            </p:stCondLst>
                            <p:childTnLst>
                              <p:par>
                                <p:cTn id="14" presetID="6" presetClass="emph" presetSubtype="0" fill="hold" nodeType="afterEffect">
                                  <p:stCondLst>
                                    <p:cond delay="0"/>
                                  </p:stCondLst>
                                  <p:childTnLst>
                                    <p:animScale>
                                      <p:cBhvr>
                                        <p:cTn id="15" dur="1000" fill="hold"/>
                                        <p:tgtEl>
                                          <p:spTgt spid="14"/>
                                        </p:tgtEl>
                                      </p:cBhvr>
                                      <p:by x="120000" y="120000"/>
                                    </p:animScale>
                                  </p:childTnLst>
                                </p:cTn>
                              </p:par>
                            </p:childTnLst>
                          </p:cTn>
                        </p:par>
                        <p:par>
                          <p:cTn id="16" fill="hold">
                            <p:stCondLst>
                              <p:cond delay="4000"/>
                            </p:stCondLst>
                            <p:childTnLst>
                              <p:par>
                                <p:cTn id="17" presetID="0" presetClass="path" presetSubtype="0" accel="50000" decel="50000" fill="hold" nodeType="afterEffect">
                                  <p:stCondLst>
                                    <p:cond delay="0"/>
                                  </p:stCondLst>
                                  <p:childTnLst>
                                    <p:animMotion origin="layout" path="M -0.00195 -0.01181 C -0.02721 0.00185 -0.05247 0.01597 -0.06575 0.00856 C -0.07916 0.00138 -0.08515 -0.04676 -0.08229 -0.05556 " pathEditMode="relative" rAng="0" ptsTypes="aaA">
                                      <p:cBhvr>
                                        <p:cTn id="18" dur="1000" fill="hold"/>
                                        <p:tgtEl>
                                          <p:spTgt spid="18"/>
                                        </p:tgtEl>
                                        <p:attrNameLst>
                                          <p:attrName>ppt_x</p:attrName>
                                          <p:attrName>ppt_y</p:attrName>
                                        </p:attrNameLst>
                                      </p:cBhvr>
                                      <p:rCtr x="-4200" y="-800"/>
                                    </p:animMotion>
                                  </p:childTnLst>
                                </p:cTn>
                              </p:par>
                            </p:childTnLst>
                          </p:cTn>
                        </p:par>
                        <p:par>
                          <p:cTn id="19" fill="hold">
                            <p:stCondLst>
                              <p:cond delay="5000"/>
                            </p:stCondLst>
                            <p:childTnLst>
                              <p:par>
                                <p:cTn id="20" presetID="6" presetClass="emph" presetSubtype="0" fill="hold" nodeType="afterEffect">
                                  <p:stCondLst>
                                    <p:cond delay="0"/>
                                  </p:stCondLst>
                                  <p:childTnLst>
                                    <p:animScale>
                                      <p:cBhvr>
                                        <p:cTn id="21" dur="1000" fill="hold"/>
                                        <p:tgtEl>
                                          <p:spTgt spid="14"/>
                                        </p:tgtEl>
                                      </p:cBhvr>
                                      <p:by x="85000" y="85000"/>
                                    </p:animScale>
                                  </p:childTnLst>
                                </p:cTn>
                              </p:par>
                            </p:childTnLst>
                          </p:cTn>
                        </p:par>
                        <p:par>
                          <p:cTn id="22" fill="hold">
                            <p:stCondLst>
                              <p:cond delay="6000"/>
                            </p:stCondLst>
                            <p:childTnLst>
                              <p:par>
                                <p:cTn id="23" presetID="0" presetClass="path" presetSubtype="0" accel="50000" decel="50000" fill="hold" nodeType="afterEffect">
                                  <p:stCondLst>
                                    <p:cond delay="0"/>
                                  </p:stCondLst>
                                  <p:childTnLst>
                                    <p:animMotion origin="layout" path="M 0.15 0.13796 C 0.12278 0.15046 0.09557 0.16342 0.08476 0.15 C 0.07396 0.13657 0.07799 0.07106 0.08476 0.05787 " pathEditMode="relative" rAng="0" ptsTypes="aaA">
                                      <p:cBhvr>
                                        <p:cTn id="24" dur="2000" fill="hold"/>
                                        <p:tgtEl>
                                          <p:spTgt spid="19"/>
                                        </p:tgtEl>
                                        <p:attrNameLst>
                                          <p:attrName>ppt_x</p:attrName>
                                          <p:attrName>ppt_y</p:attrName>
                                        </p:attrNameLst>
                                      </p:cBhvr>
                                      <p:rCtr x="-3800" y="-2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in Virtualization</a:t>
            </a:r>
          </a:p>
        </p:txBody>
      </p:sp>
      <p:sp>
        <p:nvSpPr>
          <p:cNvPr id="3" name="Content Placeholder 2"/>
          <p:cNvSpPr>
            <a:spLocks noGrp="1"/>
          </p:cNvSpPr>
          <p:nvPr>
            <p:ph idx="1"/>
          </p:nvPr>
        </p:nvSpPr>
        <p:spPr>
          <a:xfrm>
            <a:off x="1043381" y="1963727"/>
            <a:ext cx="5236642" cy="4525963"/>
          </a:xfrm>
        </p:spPr>
        <p:txBody>
          <a:bodyPr/>
          <a:lstStyle/>
          <a:p>
            <a:r>
              <a:rPr lang="en-US" dirty="0"/>
              <a:t>Optimize network access:</a:t>
            </a:r>
          </a:p>
          <a:p>
            <a:pPr lvl="1"/>
            <a:r>
              <a:rPr lang="en-US" dirty="0"/>
              <a:t>VMware and Cisco are collaborating to enhance workload mobility and simpler management with virtualization-aware networks.</a:t>
            </a:r>
          </a:p>
        </p:txBody>
      </p:sp>
      <p:grpSp>
        <p:nvGrpSpPr>
          <p:cNvPr id="4" name="Group 35"/>
          <p:cNvGrpSpPr>
            <a:grpSpLocks/>
          </p:cNvGrpSpPr>
          <p:nvPr/>
        </p:nvGrpSpPr>
        <p:grpSpPr bwMode="auto">
          <a:xfrm>
            <a:off x="6679473" y="3086783"/>
            <a:ext cx="1676400" cy="2608263"/>
            <a:chOff x="1676400" y="2052601"/>
            <a:chExt cx="1676400" cy="2608299"/>
          </a:xfrm>
        </p:grpSpPr>
        <p:pic>
          <p:nvPicPr>
            <p:cNvPr id="5" name="Picture 9" descr="small_server"/>
            <p:cNvPicPr>
              <a:picLocks noChangeAspect="1" noChangeArrowheads="1"/>
            </p:cNvPicPr>
            <p:nvPr/>
          </p:nvPicPr>
          <p:blipFill>
            <a:blip r:embed="rId2" cstate="print"/>
            <a:srcRect/>
            <a:stretch>
              <a:fillRect/>
            </a:stretch>
          </p:blipFill>
          <p:spPr bwMode="auto">
            <a:xfrm>
              <a:off x="1676400" y="2356148"/>
              <a:ext cx="1676400" cy="2304752"/>
            </a:xfrm>
            <a:prstGeom prst="rect">
              <a:avLst/>
            </a:prstGeom>
            <a:noFill/>
            <a:ln w="9525">
              <a:noFill/>
              <a:miter lim="800000"/>
              <a:headEnd/>
              <a:tailEnd/>
            </a:ln>
          </p:spPr>
        </p:pic>
        <p:pic>
          <p:nvPicPr>
            <p:cNvPr id="6" name="Picture 9" descr="arch3"/>
            <p:cNvPicPr>
              <a:picLocks noChangeAspect="1" noChangeArrowheads="1"/>
            </p:cNvPicPr>
            <p:nvPr/>
          </p:nvPicPr>
          <p:blipFill>
            <a:blip r:embed="rId3" cstate="print"/>
            <a:srcRect/>
            <a:stretch>
              <a:fillRect/>
            </a:stretch>
          </p:blipFill>
          <p:spPr bwMode="auto">
            <a:xfrm>
              <a:off x="1714500" y="2052601"/>
              <a:ext cx="1300170" cy="1057028"/>
            </a:xfrm>
            <a:prstGeom prst="rect">
              <a:avLst/>
            </a:prstGeom>
            <a:noFill/>
            <a:ln w="9525">
              <a:noFill/>
              <a:miter lim="800000"/>
              <a:headEnd/>
              <a:tailEnd/>
            </a:ln>
          </p:spPr>
        </p:pic>
      </p:grpSp>
      <p:grpSp>
        <p:nvGrpSpPr>
          <p:cNvPr id="7" name="Group 33"/>
          <p:cNvGrpSpPr>
            <a:grpSpLocks/>
          </p:cNvGrpSpPr>
          <p:nvPr/>
        </p:nvGrpSpPr>
        <p:grpSpPr bwMode="auto">
          <a:xfrm>
            <a:off x="7467600" y="3516313"/>
            <a:ext cx="1676400" cy="2608263"/>
            <a:chOff x="3695700" y="2057400"/>
            <a:chExt cx="1676400" cy="2608299"/>
          </a:xfrm>
        </p:grpSpPr>
        <p:pic>
          <p:nvPicPr>
            <p:cNvPr id="8" name="Picture 9" descr="small_server"/>
            <p:cNvPicPr>
              <a:picLocks noChangeAspect="1" noChangeArrowheads="1"/>
            </p:cNvPicPr>
            <p:nvPr/>
          </p:nvPicPr>
          <p:blipFill>
            <a:blip r:embed="rId2" cstate="print"/>
            <a:srcRect/>
            <a:stretch>
              <a:fillRect/>
            </a:stretch>
          </p:blipFill>
          <p:spPr bwMode="auto">
            <a:xfrm>
              <a:off x="3695700" y="2360947"/>
              <a:ext cx="1676400" cy="2304752"/>
            </a:xfrm>
            <a:prstGeom prst="rect">
              <a:avLst/>
            </a:prstGeom>
            <a:noFill/>
            <a:ln w="9525">
              <a:noFill/>
              <a:miter lim="800000"/>
              <a:headEnd/>
              <a:tailEnd/>
            </a:ln>
          </p:spPr>
        </p:pic>
        <p:pic>
          <p:nvPicPr>
            <p:cNvPr id="9" name="Picture 9" descr="arch3"/>
            <p:cNvPicPr>
              <a:picLocks noChangeAspect="1" noChangeArrowheads="1"/>
            </p:cNvPicPr>
            <p:nvPr/>
          </p:nvPicPr>
          <p:blipFill>
            <a:blip r:embed="rId3" cstate="print"/>
            <a:srcRect/>
            <a:stretch>
              <a:fillRect/>
            </a:stretch>
          </p:blipFill>
          <p:spPr bwMode="auto">
            <a:xfrm>
              <a:off x="3733800" y="2057400"/>
              <a:ext cx="1300170" cy="1057028"/>
            </a:xfrm>
            <a:prstGeom prst="rect">
              <a:avLst/>
            </a:prstGeom>
            <a:noFill/>
            <a:ln w="9525">
              <a:noFill/>
              <a:miter lim="800000"/>
              <a:headEnd/>
              <a:tailEnd/>
            </a:ln>
          </p:spPr>
        </p:pic>
      </p:grpSp>
      <p:grpSp>
        <p:nvGrpSpPr>
          <p:cNvPr id="10" name="Group 32"/>
          <p:cNvGrpSpPr>
            <a:grpSpLocks/>
          </p:cNvGrpSpPr>
          <p:nvPr/>
        </p:nvGrpSpPr>
        <p:grpSpPr bwMode="auto">
          <a:xfrm>
            <a:off x="8312328" y="3988483"/>
            <a:ext cx="1676400" cy="2608263"/>
            <a:chOff x="5715000" y="2057400"/>
            <a:chExt cx="1676400" cy="2608299"/>
          </a:xfrm>
        </p:grpSpPr>
        <p:pic>
          <p:nvPicPr>
            <p:cNvPr id="11" name="Picture 9" descr="small_server"/>
            <p:cNvPicPr>
              <a:picLocks noChangeAspect="1" noChangeArrowheads="1"/>
            </p:cNvPicPr>
            <p:nvPr/>
          </p:nvPicPr>
          <p:blipFill>
            <a:blip r:embed="rId2" cstate="print"/>
            <a:srcRect/>
            <a:stretch>
              <a:fillRect/>
            </a:stretch>
          </p:blipFill>
          <p:spPr bwMode="auto">
            <a:xfrm>
              <a:off x="5715000" y="2360947"/>
              <a:ext cx="1676400" cy="2304752"/>
            </a:xfrm>
            <a:prstGeom prst="rect">
              <a:avLst/>
            </a:prstGeom>
            <a:noFill/>
            <a:ln w="9525">
              <a:noFill/>
              <a:miter lim="800000"/>
              <a:headEnd/>
              <a:tailEnd/>
            </a:ln>
          </p:spPr>
        </p:pic>
        <p:pic>
          <p:nvPicPr>
            <p:cNvPr id="12" name="Picture 9" descr="arch3"/>
            <p:cNvPicPr>
              <a:picLocks noChangeAspect="1" noChangeArrowheads="1"/>
            </p:cNvPicPr>
            <p:nvPr/>
          </p:nvPicPr>
          <p:blipFill>
            <a:blip r:embed="rId3" cstate="print"/>
            <a:srcRect/>
            <a:stretch>
              <a:fillRect/>
            </a:stretch>
          </p:blipFill>
          <p:spPr bwMode="auto">
            <a:xfrm>
              <a:off x="5753100" y="2057400"/>
              <a:ext cx="1300170" cy="1057028"/>
            </a:xfrm>
            <a:prstGeom prst="rect">
              <a:avLst/>
            </a:prstGeom>
            <a:noFill/>
            <a:ln w="9525">
              <a:noFill/>
              <a:miter lim="800000"/>
              <a:headEnd/>
              <a:tailEnd/>
            </a:ln>
          </p:spPr>
        </p:pic>
      </p:grpSp>
      <p:pic>
        <p:nvPicPr>
          <p:cNvPr id="13" name="Picture 27" descr="VMware-Infra"/>
          <p:cNvPicPr>
            <a:picLocks noChangeAspect="1" noChangeArrowheads="1"/>
          </p:cNvPicPr>
          <p:nvPr/>
        </p:nvPicPr>
        <p:blipFill>
          <a:blip r:embed="rId4" cstate="print"/>
          <a:srcRect/>
          <a:stretch>
            <a:fillRect/>
          </a:stretch>
        </p:blipFill>
        <p:spPr bwMode="auto">
          <a:xfrm>
            <a:off x="6675438" y="2725738"/>
            <a:ext cx="3001962" cy="2036763"/>
          </a:xfrm>
          <a:prstGeom prst="rect">
            <a:avLst/>
          </a:prstGeom>
          <a:noFill/>
          <a:ln w="9525">
            <a:noFill/>
            <a:miter lim="800000"/>
            <a:headEnd/>
            <a:tailEnd/>
          </a:ln>
        </p:spPr>
      </p:pic>
      <p:pic>
        <p:nvPicPr>
          <p:cNvPr id="14" name="Picture 27" descr="VMware-Infra"/>
          <p:cNvPicPr>
            <a:picLocks noChangeAspect="1" noChangeArrowheads="1"/>
          </p:cNvPicPr>
          <p:nvPr/>
        </p:nvPicPr>
        <p:blipFill>
          <a:blip r:embed="rId5" cstate="print"/>
          <a:srcRect/>
          <a:stretch>
            <a:fillRect/>
          </a:stretch>
        </p:blipFill>
        <p:spPr bwMode="auto">
          <a:xfrm>
            <a:off x="6667500" y="2344738"/>
            <a:ext cx="3036888" cy="2024063"/>
          </a:xfrm>
          <a:prstGeom prst="rect">
            <a:avLst/>
          </a:prstGeom>
          <a:noFill/>
          <a:ln w="9525">
            <a:noFill/>
            <a:miter lim="800000"/>
            <a:headEnd/>
            <a:tailEnd/>
          </a:ln>
        </p:spPr>
      </p:pic>
      <p:grpSp>
        <p:nvGrpSpPr>
          <p:cNvPr id="15" name="Group 32"/>
          <p:cNvGrpSpPr>
            <a:grpSpLocks/>
          </p:cNvGrpSpPr>
          <p:nvPr/>
        </p:nvGrpSpPr>
        <p:grpSpPr bwMode="auto">
          <a:xfrm>
            <a:off x="6896113" y="1887538"/>
            <a:ext cx="2550596" cy="2383743"/>
            <a:chOff x="5372100" y="1308381"/>
            <a:chExt cx="2550178" cy="2384080"/>
          </a:xfrm>
        </p:grpSpPr>
        <p:grpSp>
          <p:nvGrpSpPr>
            <p:cNvPr id="16" name="Group 36"/>
            <p:cNvGrpSpPr>
              <a:grpSpLocks/>
            </p:cNvGrpSpPr>
            <p:nvPr/>
          </p:nvGrpSpPr>
          <p:grpSpPr bwMode="auto">
            <a:xfrm>
              <a:off x="5372100" y="1308381"/>
              <a:ext cx="986994" cy="1526211"/>
              <a:chOff x="1866900" y="1214401"/>
              <a:chExt cx="986994" cy="1526211"/>
            </a:xfrm>
          </p:grpSpPr>
          <p:pic>
            <p:nvPicPr>
              <p:cNvPr id="25" name="Picture 15" descr="OS_revised"/>
              <p:cNvPicPr>
                <a:picLocks noChangeAspect="1" noChangeArrowheads="1"/>
              </p:cNvPicPr>
              <p:nvPr/>
            </p:nvPicPr>
            <p:blipFill>
              <a:blip r:embed="rId6" cstate="print"/>
              <a:srcRect/>
              <a:stretch>
                <a:fillRect/>
              </a:stretch>
            </p:blipFill>
            <p:spPr bwMode="auto">
              <a:xfrm>
                <a:off x="2324100" y="1214401"/>
                <a:ext cx="529794" cy="1297611"/>
              </a:xfrm>
              <a:prstGeom prst="rect">
                <a:avLst/>
              </a:prstGeom>
              <a:noFill/>
              <a:ln w="9525">
                <a:noFill/>
                <a:miter lim="800000"/>
                <a:headEnd/>
                <a:tailEnd/>
              </a:ln>
            </p:spPr>
          </p:pic>
          <p:pic>
            <p:nvPicPr>
              <p:cNvPr id="26" name="Picture 14" descr="OS_revised"/>
              <p:cNvPicPr>
                <a:picLocks noChangeAspect="1" noChangeArrowheads="1"/>
              </p:cNvPicPr>
              <p:nvPr/>
            </p:nvPicPr>
            <p:blipFill>
              <a:blip r:embed="rId6" cstate="print"/>
              <a:srcRect/>
              <a:stretch>
                <a:fillRect/>
              </a:stretch>
            </p:blipFill>
            <p:spPr bwMode="auto">
              <a:xfrm>
                <a:off x="2095500" y="1290601"/>
                <a:ext cx="529794" cy="1297611"/>
              </a:xfrm>
              <a:prstGeom prst="rect">
                <a:avLst/>
              </a:prstGeom>
              <a:noFill/>
              <a:ln w="9525">
                <a:noFill/>
                <a:miter lim="800000"/>
                <a:headEnd/>
                <a:tailEnd/>
              </a:ln>
            </p:spPr>
          </p:pic>
          <p:pic>
            <p:nvPicPr>
              <p:cNvPr id="27" name="Picture 13" descr="OS_revised"/>
              <p:cNvPicPr>
                <a:picLocks noChangeAspect="1" noChangeArrowheads="1"/>
              </p:cNvPicPr>
              <p:nvPr/>
            </p:nvPicPr>
            <p:blipFill>
              <a:blip r:embed="rId6" cstate="print"/>
              <a:srcRect/>
              <a:stretch>
                <a:fillRect/>
              </a:stretch>
            </p:blipFill>
            <p:spPr bwMode="auto">
              <a:xfrm>
                <a:off x="1866900" y="1443001"/>
                <a:ext cx="529794" cy="1297611"/>
              </a:xfrm>
              <a:prstGeom prst="rect">
                <a:avLst/>
              </a:prstGeom>
              <a:noFill/>
              <a:ln w="9525">
                <a:noFill/>
                <a:miter lim="800000"/>
                <a:headEnd/>
                <a:tailEnd/>
              </a:ln>
            </p:spPr>
          </p:pic>
        </p:grpSp>
        <p:grpSp>
          <p:nvGrpSpPr>
            <p:cNvPr id="17" name="Group 37"/>
            <p:cNvGrpSpPr>
              <a:grpSpLocks/>
            </p:cNvGrpSpPr>
            <p:nvPr/>
          </p:nvGrpSpPr>
          <p:grpSpPr bwMode="auto">
            <a:xfrm>
              <a:off x="6134100" y="1728559"/>
              <a:ext cx="986994" cy="1526211"/>
              <a:chOff x="3886200" y="1166938"/>
              <a:chExt cx="986994" cy="1526211"/>
            </a:xfrm>
          </p:grpSpPr>
          <p:pic>
            <p:nvPicPr>
              <p:cNvPr id="22" name="Picture 15" descr="OS_revised"/>
              <p:cNvPicPr>
                <a:picLocks noChangeAspect="1" noChangeArrowheads="1"/>
              </p:cNvPicPr>
              <p:nvPr/>
            </p:nvPicPr>
            <p:blipFill>
              <a:blip r:embed="rId6" cstate="print"/>
              <a:srcRect/>
              <a:stretch>
                <a:fillRect/>
              </a:stretch>
            </p:blipFill>
            <p:spPr bwMode="auto">
              <a:xfrm>
                <a:off x="4343400" y="1166938"/>
                <a:ext cx="529794" cy="1297611"/>
              </a:xfrm>
              <a:prstGeom prst="rect">
                <a:avLst/>
              </a:prstGeom>
              <a:noFill/>
              <a:ln w="9525">
                <a:noFill/>
                <a:miter lim="800000"/>
                <a:headEnd/>
                <a:tailEnd/>
              </a:ln>
            </p:spPr>
          </p:pic>
          <p:pic>
            <p:nvPicPr>
              <p:cNvPr id="23" name="Picture 14" descr="OS_revised"/>
              <p:cNvPicPr>
                <a:picLocks noChangeAspect="1" noChangeArrowheads="1"/>
              </p:cNvPicPr>
              <p:nvPr/>
            </p:nvPicPr>
            <p:blipFill>
              <a:blip r:embed="rId6" cstate="print"/>
              <a:srcRect/>
              <a:stretch>
                <a:fillRect/>
              </a:stretch>
            </p:blipFill>
            <p:spPr bwMode="auto">
              <a:xfrm>
                <a:off x="4114800" y="1243138"/>
                <a:ext cx="529794" cy="1297611"/>
              </a:xfrm>
              <a:prstGeom prst="rect">
                <a:avLst/>
              </a:prstGeom>
              <a:noFill/>
              <a:ln w="9525">
                <a:noFill/>
                <a:miter lim="800000"/>
                <a:headEnd/>
                <a:tailEnd/>
              </a:ln>
            </p:spPr>
          </p:pic>
          <p:pic>
            <p:nvPicPr>
              <p:cNvPr id="24" name="Picture 13" descr="OS_revised"/>
              <p:cNvPicPr>
                <a:picLocks noChangeAspect="1" noChangeArrowheads="1"/>
              </p:cNvPicPr>
              <p:nvPr/>
            </p:nvPicPr>
            <p:blipFill>
              <a:blip r:embed="rId6" cstate="print"/>
              <a:srcRect/>
              <a:stretch>
                <a:fillRect/>
              </a:stretch>
            </p:blipFill>
            <p:spPr bwMode="auto">
              <a:xfrm>
                <a:off x="3886200" y="1395538"/>
                <a:ext cx="529794" cy="1297611"/>
              </a:xfrm>
              <a:prstGeom prst="rect">
                <a:avLst/>
              </a:prstGeom>
              <a:noFill/>
              <a:ln w="9525">
                <a:noFill/>
                <a:miter lim="800000"/>
                <a:headEnd/>
                <a:tailEnd/>
              </a:ln>
            </p:spPr>
          </p:pic>
        </p:grpSp>
        <p:grpSp>
          <p:nvGrpSpPr>
            <p:cNvPr id="18" name="Group 38"/>
            <p:cNvGrpSpPr>
              <a:grpSpLocks/>
            </p:cNvGrpSpPr>
            <p:nvPr/>
          </p:nvGrpSpPr>
          <p:grpSpPr bwMode="auto">
            <a:xfrm>
              <a:off x="6935286" y="2166249"/>
              <a:ext cx="986992" cy="1526212"/>
              <a:chOff x="5792286" y="1175649"/>
              <a:chExt cx="986992" cy="1526212"/>
            </a:xfrm>
          </p:grpSpPr>
          <p:pic>
            <p:nvPicPr>
              <p:cNvPr id="19" name="Picture 15" descr="OS_revised"/>
              <p:cNvPicPr>
                <a:picLocks noChangeAspect="1" noChangeArrowheads="1"/>
              </p:cNvPicPr>
              <p:nvPr/>
            </p:nvPicPr>
            <p:blipFill>
              <a:blip r:embed="rId6" cstate="print"/>
              <a:srcRect/>
              <a:stretch>
                <a:fillRect/>
              </a:stretch>
            </p:blipFill>
            <p:spPr bwMode="auto">
              <a:xfrm>
                <a:off x="6249485" y="1175649"/>
                <a:ext cx="529793" cy="1297612"/>
              </a:xfrm>
              <a:prstGeom prst="rect">
                <a:avLst/>
              </a:prstGeom>
              <a:noFill/>
              <a:ln w="9525">
                <a:noFill/>
                <a:miter lim="800000"/>
                <a:headEnd/>
                <a:tailEnd/>
              </a:ln>
            </p:spPr>
          </p:pic>
          <p:pic>
            <p:nvPicPr>
              <p:cNvPr id="20" name="Picture 14" descr="OS_revised"/>
              <p:cNvPicPr>
                <a:picLocks noChangeAspect="1" noChangeArrowheads="1"/>
              </p:cNvPicPr>
              <p:nvPr/>
            </p:nvPicPr>
            <p:blipFill>
              <a:blip r:embed="rId6" cstate="print"/>
              <a:srcRect/>
              <a:stretch>
                <a:fillRect/>
              </a:stretch>
            </p:blipFill>
            <p:spPr bwMode="auto">
              <a:xfrm>
                <a:off x="6020886" y="1251849"/>
                <a:ext cx="529793" cy="1297612"/>
              </a:xfrm>
              <a:prstGeom prst="rect">
                <a:avLst/>
              </a:prstGeom>
              <a:noFill/>
              <a:ln w="9525">
                <a:noFill/>
                <a:miter lim="800000"/>
                <a:headEnd/>
                <a:tailEnd/>
              </a:ln>
            </p:spPr>
          </p:pic>
          <p:pic>
            <p:nvPicPr>
              <p:cNvPr id="21" name="Picture 13" descr="OS_revised"/>
              <p:cNvPicPr>
                <a:picLocks noChangeAspect="1" noChangeArrowheads="1"/>
              </p:cNvPicPr>
              <p:nvPr/>
            </p:nvPicPr>
            <p:blipFill>
              <a:blip r:embed="rId6" cstate="print"/>
              <a:srcRect/>
              <a:stretch>
                <a:fillRect/>
              </a:stretch>
            </p:blipFill>
            <p:spPr bwMode="auto">
              <a:xfrm>
                <a:off x="5792286" y="1404249"/>
                <a:ext cx="529793" cy="1297612"/>
              </a:xfrm>
              <a:prstGeom prst="rect">
                <a:avLst/>
              </a:prstGeom>
              <a:noFill/>
              <a:ln w="9525">
                <a:noFill/>
                <a:miter lim="800000"/>
                <a:headEnd/>
                <a:tailEnd/>
              </a:ln>
            </p:spPr>
          </p:pic>
        </p:grpSp>
      </p:grpSp>
      <p:sp>
        <p:nvSpPr>
          <p:cNvPr id="45" name="AutoShape 115"/>
          <p:cNvSpPr>
            <a:spLocks noChangeArrowheads="1"/>
          </p:cNvSpPr>
          <p:nvPr/>
        </p:nvSpPr>
        <p:spPr bwMode="auto">
          <a:xfrm flipH="1">
            <a:off x="2646308" y="5974143"/>
            <a:ext cx="3581400" cy="720725"/>
          </a:xfrm>
          <a:prstGeom prst="rect">
            <a:avLst/>
          </a:prstGeom>
          <a:noFill/>
          <a:ln w="12700">
            <a:noFill/>
            <a:miter lim="800000"/>
            <a:headEnd/>
            <a:tailEnd/>
          </a:ln>
        </p:spPr>
        <p:txBody>
          <a:bodyPr wrap="none" lIns="73025" tIns="36511" rIns="73025" bIns="36511" anchor="ctr"/>
          <a:lstStyle/>
          <a:p>
            <a:pPr algn="r" defTabSz="814388">
              <a:lnSpc>
                <a:spcPct val="90000"/>
              </a:lnSpc>
              <a:defRPr/>
            </a:pPr>
            <a:r>
              <a:rPr lang="en-US" sz="2800" b="1" kern="0" dirty="0">
                <a:solidFill>
                  <a:srgbClr val="333333"/>
                </a:solidFill>
                <a:ea typeface="Arial Unicode MS" pitchFamily="34" charset="-128"/>
                <a:cs typeface="Arial Unicode MS" pitchFamily="34" charset="-128"/>
              </a:rPr>
              <a:t>Nexus 1000V  </a:t>
            </a:r>
          </a:p>
        </p:txBody>
      </p:sp>
      <p:grpSp>
        <p:nvGrpSpPr>
          <p:cNvPr id="46" name="Group 213"/>
          <p:cNvGrpSpPr>
            <a:grpSpLocks/>
          </p:cNvGrpSpPr>
          <p:nvPr/>
        </p:nvGrpSpPr>
        <p:grpSpPr bwMode="auto">
          <a:xfrm>
            <a:off x="2438401" y="5241926"/>
            <a:ext cx="1222375" cy="625475"/>
            <a:chOff x="3272" y="1316"/>
            <a:chExt cx="1889" cy="1002"/>
          </a:xfrm>
        </p:grpSpPr>
        <p:sp>
          <p:nvSpPr>
            <p:cNvPr id="47" name="AutoShape 214"/>
            <p:cNvSpPr>
              <a:spLocks noChangeAspect="1" noChangeArrowheads="1" noTextEdit="1"/>
            </p:cNvSpPr>
            <p:nvPr/>
          </p:nvSpPr>
          <p:spPr bwMode="auto">
            <a:xfrm>
              <a:off x="3272" y="1316"/>
              <a:ext cx="1889" cy="1002"/>
            </a:xfrm>
            <a:prstGeom prst="rect">
              <a:avLst/>
            </a:prstGeom>
            <a:noFill/>
            <a:ln w="9525">
              <a:noFill/>
              <a:miter lim="800000"/>
              <a:headEnd/>
              <a:tailEnd/>
            </a:ln>
          </p:spPr>
          <p:txBody>
            <a:bodyPr/>
            <a:lstStyle/>
            <a:p>
              <a:pPr>
                <a:defRPr/>
              </a:pPr>
              <a:endParaRPr lang="en-US" kern="0">
                <a:solidFill>
                  <a:sysClr val="windowText" lastClr="000000"/>
                </a:solidFill>
              </a:endParaRPr>
            </a:p>
          </p:txBody>
        </p:sp>
        <p:sp>
          <p:nvSpPr>
            <p:cNvPr id="48" name="Rectangle 215"/>
            <p:cNvSpPr>
              <a:spLocks noChangeArrowheads="1"/>
            </p:cNvSpPr>
            <p:nvPr/>
          </p:nvSpPr>
          <p:spPr bwMode="auto">
            <a:xfrm>
              <a:off x="3803" y="1980"/>
              <a:ext cx="86" cy="325"/>
            </a:xfrm>
            <a:prstGeom prst="rect">
              <a:avLst/>
            </a:prstGeom>
            <a:solidFill>
              <a:srgbClr val="B21A1A"/>
            </a:solidFill>
            <a:ln w="9525">
              <a:noFill/>
              <a:miter lim="800000"/>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49" name="Freeform 216"/>
            <p:cNvSpPr>
              <a:spLocks/>
            </p:cNvSpPr>
            <p:nvPr/>
          </p:nvSpPr>
          <p:spPr bwMode="auto">
            <a:xfrm>
              <a:off x="4304" y="1971"/>
              <a:ext cx="249" cy="343"/>
            </a:xfrm>
            <a:custGeom>
              <a:avLst/>
              <a:gdLst>
                <a:gd name="T0" fmla="*/ 2147483647 w 58"/>
                <a:gd name="T1" fmla="*/ 2147483647 h 80"/>
                <a:gd name="T2" fmla="*/ 2147483647 w 58"/>
                <a:gd name="T3" fmla="*/ 2147483647 h 80"/>
                <a:gd name="T4" fmla="*/ 2147483647 w 58"/>
                <a:gd name="T5" fmla="*/ 2147483647 h 80"/>
                <a:gd name="T6" fmla="*/ 2147483647 w 58"/>
                <a:gd name="T7" fmla="*/ 2147483647 h 80"/>
                <a:gd name="T8" fmla="*/ 2147483647 w 58"/>
                <a:gd name="T9" fmla="*/ 2147483647 h 80"/>
                <a:gd name="T10" fmla="*/ 2147483647 w 58"/>
                <a:gd name="T11" fmla="*/ 2147483647 h 80"/>
                <a:gd name="T12" fmla="*/ 2147483647 w 58"/>
                <a:gd name="T13" fmla="*/ 2147483647 h 80"/>
                <a:gd name="T14" fmla="*/ 0 w 58"/>
                <a:gd name="T15" fmla="*/ 2147483647 h 80"/>
                <a:gd name="T16" fmla="*/ 2147483647 w 58"/>
                <a:gd name="T17" fmla="*/ 0 h 80"/>
                <a:gd name="T18" fmla="*/ 2147483647 w 58"/>
                <a:gd name="T19" fmla="*/ 2147483647 h 80"/>
                <a:gd name="T20" fmla="*/ 2147483647 w 58"/>
                <a:gd name="T21" fmla="*/ 2147483647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80"/>
                <a:gd name="T35" fmla="*/ 58 w 58"/>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B21A1A"/>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50" name="Freeform 217"/>
            <p:cNvSpPr>
              <a:spLocks/>
            </p:cNvSpPr>
            <p:nvPr/>
          </p:nvSpPr>
          <p:spPr bwMode="auto">
            <a:xfrm>
              <a:off x="3443" y="1971"/>
              <a:ext cx="249" cy="343"/>
            </a:xfrm>
            <a:custGeom>
              <a:avLst/>
              <a:gdLst>
                <a:gd name="T0" fmla="*/ 2147483647 w 58"/>
                <a:gd name="T1" fmla="*/ 2147483647 h 80"/>
                <a:gd name="T2" fmla="*/ 2147483647 w 58"/>
                <a:gd name="T3" fmla="*/ 2147483647 h 80"/>
                <a:gd name="T4" fmla="*/ 2147483647 w 58"/>
                <a:gd name="T5" fmla="*/ 2147483647 h 80"/>
                <a:gd name="T6" fmla="*/ 2147483647 w 58"/>
                <a:gd name="T7" fmla="*/ 2147483647 h 80"/>
                <a:gd name="T8" fmla="*/ 2147483647 w 58"/>
                <a:gd name="T9" fmla="*/ 2147483647 h 80"/>
                <a:gd name="T10" fmla="*/ 2147483647 w 58"/>
                <a:gd name="T11" fmla="*/ 2147483647 h 80"/>
                <a:gd name="T12" fmla="*/ 2147483647 w 58"/>
                <a:gd name="T13" fmla="*/ 2147483647 h 80"/>
                <a:gd name="T14" fmla="*/ 0 w 58"/>
                <a:gd name="T15" fmla="*/ 2147483647 h 80"/>
                <a:gd name="T16" fmla="*/ 2147483647 w 58"/>
                <a:gd name="T17" fmla="*/ 0 h 80"/>
                <a:gd name="T18" fmla="*/ 2147483647 w 58"/>
                <a:gd name="T19" fmla="*/ 2147483647 h 80"/>
                <a:gd name="T20" fmla="*/ 2147483647 w 58"/>
                <a:gd name="T21" fmla="*/ 2147483647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80"/>
                <a:gd name="T35" fmla="*/ 58 w 58"/>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B21A1A"/>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51" name="Freeform 218"/>
            <p:cNvSpPr>
              <a:spLocks noEditPoints="1"/>
            </p:cNvSpPr>
            <p:nvPr/>
          </p:nvSpPr>
          <p:spPr bwMode="auto">
            <a:xfrm>
              <a:off x="4643" y="1971"/>
              <a:ext cx="342" cy="343"/>
            </a:xfrm>
            <a:custGeom>
              <a:avLst/>
              <a:gdLst>
                <a:gd name="T0" fmla="*/ 2147483647 w 80"/>
                <a:gd name="T1" fmla="*/ 2147483647 h 80"/>
                <a:gd name="T2" fmla="*/ 2147483647 w 80"/>
                <a:gd name="T3" fmla="*/ 2147483647 h 80"/>
                <a:gd name="T4" fmla="*/ 0 w 80"/>
                <a:gd name="T5" fmla="*/ 2147483647 h 80"/>
                <a:gd name="T6" fmla="*/ 2147483647 w 80"/>
                <a:gd name="T7" fmla="*/ 0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0"/>
                <a:gd name="T31" fmla="*/ 0 h 80"/>
                <a:gd name="T32" fmla="*/ 80 w 80"/>
                <a:gd name="T33" fmla="*/ 80 h 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B21A1A"/>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52" name="Freeform 219"/>
            <p:cNvSpPr>
              <a:spLocks/>
            </p:cNvSpPr>
            <p:nvPr/>
          </p:nvSpPr>
          <p:spPr bwMode="auto">
            <a:xfrm>
              <a:off x="4000" y="1971"/>
              <a:ext cx="223" cy="343"/>
            </a:xfrm>
            <a:custGeom>
              <a:avLst/>
              <a:gdLst>
                <a:gd name="T0" fmla="*/ 2147483647 w 52"/>
                <a:gd name="T1" fmla="*/ 2147483647 h 80"/>
                <a:gd name="T2" fmla="*/ 2147483647 w 52"/>
                <a:gd name="T3" fmla="*/ 2147483647 h 80"/>
                <a:gd name="T4" fmla="*/ 2147483647 w 52"/>
                <a:gd name="T5" fmla="*/ 2147483647 h 80"/>
                <a:gd name="T6" fmla="*/ 2147483647 w 52"/>
                <a:gd name="T7" fmla="*/ 2147483647 h 80"/>
                <a:gd name="T8" fmla="*/ 2147483647 w 52"/>
                <a:gd name="T9" fmla="*/ 2147483647 h 80"/>
                <a:gd name="T10" fmla="*/ 2147483647 w 52"/>
                <a:gd name="T11" fmla="*/ 2147483647 h 80"/>
                <a:gd name="T12" fmla="*/ 2147483647 w 52"/>
                <a:gd name="T13" fmla="*/ 2147483647 h 80"/>
                <a:gd name="T14" fmla="*/ 0 w 52"/>
                <a:gd name="T15" fmla="*/ 2147483647 h 80"/>
                <a:gd name="T16" fmla="*/ 0 w 52"/>
                <a:gd name="T17" fmla="*/ 2147483647 h 80"/>
                <a:gd name="T18" fmla="*/ 2147483647 w 52"/>
                <a:gd name="T19" fmla="*/ 2147483647 h 80"/>
                <a:gd name="T20" fmla="*/ 2147483647 w 52"/>
                <a:gd name="T21" fmla="*/ 2147483647 h 80"/>
                <a:gd name="T22" fmla="*/ 2147483647 w 52"/>
                <a:gd name="T23" fmla="*/ 2147483647 h 80"/>
                <a:gd name="T24" fmla="*/ 2147483647 w 52"/>
                <a:gd name="T25" fmla="*/ 2147483647 h 80"/>
                <a:gd name="T26" fmla="*/ 0 w 52"/>
                <a:gd name="T27" fmla="*/ 2147483647 h 80"/>
                <a:gd name="T28" fmla="*/ 2147483647 w 52"/>
                <a:gd name="T29" fmla="*/ 0 h 80"/>
                <a:gd name="T30" fmla="*/ 2147483647 w 52"/>
                <a:gd name="T31" fmla="*/ 2147483647 h 80"/>
                <a:gd name="T32" fmla="*/ 2147483647 w 52"/>
                <a:gd name="T33" fmla="*/ 2147483647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80"/>
                <a:gd name="T53" fmla="*/ 52 w 52"/>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B21A1A"/>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53" name="Freeform 220"/>
            <p:cNvSpPr>
              <a:spLocks/>
            </p:cNvSpPr>
            <p:nvPr/>
          </p:nvSpPr>
          <p:spPr bwMode="auto">
            <a:xfrm>
              <a:off x="3272" y="1586"/>
              <a:ext cx="81" cy="167"/>
            </a:xfrm>
            <a:custGeom>
              <a:avLst/>
              <a:gdLst>
                <a:gd name="T0" fmla="*/ 2147483647 w 19"/>
                <a:gd name="T1" fmla="*/ 2147483647 h 39"/>
                <a:gd name="T2" fmla="*/ 2147483647 w 19"/>
                <a:gd name="T3" fmla="*/ 0 h 39"/>
                <a:gd name="T4" fmla="*/ 0 w 19"/>
                <a:gd name="T5" fmla="*/ 2147483647 h 39"/>
                <a:gd name="T6" fmla="*/ 0 w 19"/>
                <a:gd name="T7" fmla="*/ 2147483647 h 39"/>
                <a:gd name="T8" fmla="*/ 2147483647 w 19"/>
                <a:gd name="T9" fmla="*/ 2147483647 h 39"/>
                <a:gd name="T10" fmla="*/ 2147483647 w 19"/>
                <a:gd name="T11" fmla="*/ 2147483647 h 39"/>
                <a:gd name="T12" fmla="*/ 2147483647 w 19"/>
                <a:gd name="T13" fmla="*/ 2147483647 h 39"/>
                <a:gd name="T14" fmla="*/ 0 60000 65536"/>
                <a:gd name="T15" fmla="*/ 0 60000 65536"/>
                <a:gd name="T16" fmla="*/ 0 60000 65536"/>
                <a:gd name="T17" fmla="*/ 0 60000 65536"/>
                <a:gd name="T18" fmla="*/ 0 60000 65536"/>
                <a:gd name="T19" fmla="*/ 0 60000 65536"/>
                <a:gd name="T20" fmla="*/ 0 60000 65536"/>
                <a:gd name="T21" fmla="*/ 0 w 19"/>
                <a:gd name="T22" fmla="*/ 0 h 39"/>
                <a:gd name="T23" fmla="*/ 19 w 19"/>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015F85"/>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54" name="Freeform 221"/>
            <p:cNvSpPr>
              <a:spLocks/>
            </p:cNvSpPr>
            <p:nvPr/>
          </p:nvSpPr>
          <p:spPr bwMode="auto">
            <a:xfrm>
              <a:off x="3499" y="1474"/>
              <a:ext cx="81" cy="279"/>
            </a:xfrm>
            <a:custGeom>
              <a:avLst/>
              <a:gdLst>
                <a:gd name="T0" fmla="*/ 2147483647 w 19"/>
                <a:gd name="T1" fmla="*/ 2147483647 h 65"/>
                <a:gd name="T2" fmla="*/ 2147483647 w 19"/>
                <a:gd name="T3" fmla="*/ 0 h 65"/>
                <a:gd name="T4" fmla="*/ 0 w 19"/>
                <a:gd name="T5" fmla="*/ 2147483647 h 65"/>
                <a:gd name="T6" fmla="*/ 0 w 19"/>
                <a:gd name="T7" fmla="*/ 2147483647 h 65"/>
                <a:gd name="T8" fmla="*/ 2147483647 w 19"/>
                <a:gd name="T9" fmla="*/ 2147483647 h 65"/>
                <a:gd name="T10" fmla="*/ 2147483647 w 19"/>
                <a:gd name="T11" fmla="*/ 2147483647 h 65"/>
                <a:gd name="T12" fmla="*/ 2147483647 w 19"/>
                <a:gd name="T13" fmla="*/ 2147483647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015F85"/>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55" name="Freeform 222"/>
            <p:cNvSpPr>
              <a:spLocks/>
            </p:cNvSpPr>
            <p:nvPr/>
          </p:nvSpPr>
          <p:spPr bwMode="auto">
            <a:xfrm>
              <a:off x="3722" y="1320"/>
              <a:ext cx="81" cy="514"/>
            </a:xfrm>
            <a:custGeom>
              <a:avLst/>
              <a:gdLst>
                <a:gd name="T0" fmla="*/ 2147483647 w 19"/>
                <a:gd name="T1" fmla="*/ 2147483647 h 120"/>
                <a:gd name="T2" fmla="*/ 2147483647 w 19"/>
                <a:gd name="T3" fmla="*/ 0 h 120"/>
                <a:gd name="T4" fmla="*/ 0 w 19"/>
                <a:gd name="T5" fmla="*/ 2147483647 h 120"/>
                <a:gd name="T6" fmla="*/ 0 w 19"/>
                <a:gd name="T7" fmla="*/ 2147483647 h 120"/>
                <a:gd name="T8" fmla="*/ 2147483647 w 19"/>
                <a:gd name="T9" fmla="*/ 2147483647 h 120"/>
                <a:gd name="T10" fmla="*/ 2147483647 w 19"/>
                <a:gd name="T11" fmla="*/ 2147483647 h 120"/>
                <a:gd name="T12" fmla="*/ 2147483647 w 19"/>
                <a:gd name="T13" fmla="*/ 2147483647 h 120"/>
                <a:gd name="T14" fmla="*/ 0 60000 65536"/>
                <a:gd name="T15" fmla="*/ 0 60000 65536"/>
                <a:gd name="T16" fmla="*/ 0 60000 65536"/>
                <a:gd name="T17" fmla="*/ 0 60000 65536"/>
                <a:gd name="T18" fmla="*/ 0 60000 65536"/>
                <a:gd name="T19" fmla="*/ 0 60000 65536"/>
                <a:gd name="T20" fmla="*/ 0 60000 65536"/>
                <a:gd name="T21" fmla="*/ 0 w 19"/>
                <a:gd name="T22" fmla="*/ 0 h 120"/>
                <a:gd name="T23" fmla="*/ 19 w 19"/>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015F85"/>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56" name="Freeform 223"/>
            <p:cNvSpPr>
              <a:spLocks/>
            </p:cNvSpPr>
            <p:nvPr/>
          </p:nvSpPr>
          <p:spPr bwMode="auto">
            <a:xfrm>
              <a:off x="3949" y="1474"/>
              <a:ext cx="81" cy="279"/>
            </a:xfrm>
            <a:custGeom>
              <a:avLst/>
              <a:gdLst>
                <a:gd name="T0" fmla="*/ 2147483647 w 19"/>
                <a:gd name="T1" fmla="*/ 2147483647 h 65"/>
                <a:gd name="T2" fmla="*/ 2147483647 w 19"/>
                <a:gd name="T3" fmla="*/ 0 h 65"/>
                <a:gd name="T4" fmla="*/ 0 w 19"/>
                <a:gd name="T5" fmla="*/ 2147483647 h 65"/>
                <a:gd name="T6" fmla="*/ 0 w 19"/>
                <a:gd name="T7" fmla="*/ 2147483647 h 65"/>
                <a:gd name="T8" fmla="*/ 2147483647 w 19"/>
                <a:gd name="T9" fmla="*/ 2147483647 h 65"/>
                <a:gd name="T10" fmla="*/ 2147483647 w 19"/>
                <a:gd name="T11" fmla="*/ 2147483647 h 65"/>
                <a:gd name="T12" fmla="*/ 2147483647 w 19"/>
                <a:gd name="T13" fmla="*/ 2147483647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015F85"/>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57" name="Freeform 224"/>
            <p:cNvSpPr>
              <a:spLocks/>
            </p:cNvSpPr>
            <p:nvPr/>
          </p:nvSpPr>
          <p:spPr bwMode="auto">
            <a:xfrm>
              <a:off x="4171" y="1586"/>
              <a:ext cx="86" cy="167"/>
            </a:xfrm>
            <a:custGeom>
              <a:avLst/>
              <a:gdLst>
                <a:gd name="T0" fmla="*/ 2147483647 w 20"/>
                <a:gd name="T1" fmla="*/ 2147483647 h 39"/>
                <a:gd name="T2" fmla="*/ 2147483647 w 20"/>
                <a:gd name="T3" fmla="*/ 0 h 39"/>
                <a:gd name="T4" fmla="*/ 0 w 20"/>
                <a:gd name="T5" fmla="*/ 2147483647 h 39"/>
                <a:gd name="T6" fmla="*/ 0 w 20"/>
                <a:gd name="T7" fmla="*/ 2147483647 h 39"/>
                <a:gd name="T8" fmla="*/ 2147483647 w 20"/>
                <a:gd name="T9" fmla="*/ 2147483647 h 39"/>
                <a:gd name="T10" fmla="*/ 2147483647 w 20"/>
                <a:gd name="T11" fmla="*/ 2147483647 h 39"/>
                <a:gd name="T12" fmla="*/ 2147483647 w 20"/>
                <a:gd name="T13" fmla="*/ 2147483647 h 39"/>
                <a:gd name="T14" fmla="*/ 0 60000 65536"/>
                <a:gd name="T15" fmla="*/ 0 60000 65536"/>
                <a:gd name="T16" fmla="*/ 0 60000 65536"/>
                <a:gd name="T17" fmla="*/ 0 60000 65536"/>
                <a:gd name="T18" fmla="*/ 0 60000 65536"/>
                <a:gd name="T19" fmla="*/ 0 60000 65536"/>
                <a:gd name="T20" fmla="*/ 0 60000 65536"/>
                <a:gd name="T21" fmla="*/ 0 w 20"/>
                <a:gd name="T22" fmla="*/ 0 h 39"/>
                <a:gd name="T23" fmla="*/ 20 w 2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015F85"/>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58" name="Freeform 225"/>
            <p:cNvSpPr>
              <a:spLocks/>
            </p:cNvSpPr>
            <p:nvPr/>
          </p:nvSpPr>
          <p:spPr bwMode="auto">
            <a:xfrm>
              <a:off x="4398" y="1474"/>
              <a:ext cx="82" cy="279"/>
            </a:xfrm>
            <a:custGeom>
              <a:avLst/>
              <a:gdLst>
                <a:gd name="T0" fmla="*/ 2147483647 w 19"/>
                <a:gd name="T1" fmla="*/ 2147483647 h 65"/>
                <a:gd name="T2" fmla="*/ 2147483647 w 19"/>
                <a:gd name="T3" fmla="*/ 0 h 65"/>
                <a:gd name="T4" fmla="*/ 0 w 19"/>
                <a:gd name="T5" fmla="*/ 2147483647 h 65"/>
                <a:gd name="T6" fmla="*/ 0 w 19"/>
                <a:gd name="T7" fmla="*/ 2147483647 h 65"/>
                <a:gd name="T8" fmla="*/ 2147483647 w 19"/>
                <a:gd name="T9" fmla="*/ 2147483647 h 65"/>
                <a:gd name="T10" fmla="*/ 2147483647 w 19"/>
                <a:gd name="T11" fmla="*/ 2147483647 h 65"/>
                <a:gd name="T12" fmla="*/ 2147483647 w 19"/>
                <a:gd name="T13" fmla="*/ 2147483647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015F85"/>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59" name="Freeform 226"/>
            <p:cNvSpPr>
              <a:spLocks/>
            </p:cNvSpPr>
            <p:nvPr/>
          </p:nvSpPr>
          <p:spPr bwMode="auto">
            <a:xfrm>
              <a:off x="4625" y="1320"/>
              <a:ext cx="82" cy="514"/>
            </a:xfrm>
            <a:custGeom>
              <a:avLst/>
              <a:gdLst>
                <a:gd name="T0" fmla="*/ 2147483647 w 19"/>
                <a:gd name="T1" fmla="*/ 2147483647 h 120"/>
                <a:gd name="T2" fmla="*/ 2147483647 w 19"/>
                <a:gd name="T3" fmla="*/ 0 h 120"/>
                <a:gd name="T4" fmla="*/ 0 w 19"/>
                <a:gd name="T5" fmla="*/ 2147483647 h 120"/>
                <a:gd name="T6" fmla="*/ 0 w 19"/>
                <a:gd name="T7" fmla="*/ 2147483647 h 120"/>
                <a:gd name="T8" fmla="*/ 2147483647 w 19"/>
                <a:gd name="T9" fmla="*/ 2147483647 h 120"/>
                <a:gd name="T10" fmla="*/ 2147483647 w 19"/>
                <a:gd name="T11" fmla="*/ 2147483647 h 120"/>
                <a:gd name="T12" fmla="*/ 2147483647 w 19"/>
                <a:gd name="T13" fmla="*/ 2147483647 h 120"/>
                <a:gd name="T14" fmla="*/ 0 60000 65536"/>
                <a:gd name="T15" fmla="*/ 0 60000 65536"/>
                <a:gd name="T16" fmla="*/ 0 60000 65536"/>
                <a:gd name="T17" fmla="*/ 0 60000 65536"/>
                <a:gd name="T18" fmla="*/ 0 60000 65536"/>
                <a:gd name="T19" fmla="*/ 0 60000 65536"/>
                <a:gd name="T20" fmla="*/ 0 60000 65536"/>
                <a:gd name="T21" fmla="*/ 0 w 19"/>
                <a:gd name="T22" fmla="*/ 0 h 120"/>
                <a:gd name="T23" fmla="*/ 19 w 19"/>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015F85"/>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60" name="Freeform 227"/>
            <p:cNvSpPr>
              <a:spLocks/>
            </p:cNvSpPr>
            <p:nvPr/>
          </p:nvSpPr>
          <p:spPr bwMode="auto">
            <a:xfrm>
              <a:off x="4848" y="1474"/>
              <a:ext cx="82" cy="279"/>
            </a:xfrm>
            <a:custGeom>
              <a:avLst/>
              <a:gdLst>
                <a:gd name="T0" fmla="*/ 2147483647 w 19"/>
                <a:gd name="T1" fmla="*/ 2147483647 h 65"/>
                <a:gd name="T2" fmla="*/ 2147483647 w 19"/>
                <a:gd name="T3" fmla="*/ 0 h 65"/>
                <a:gd name="T4" fmla="*/ 0 w 19"/>
                <a:gd name="T5" fmla="*/ 2147483647 h 65"/>
                <a:gd name="T6" fmla="*/ 0 w 19"/>
                <a:gd name="T7" fmla="*/ 2147483647 h 65"/>
                <a:gd name="T8" fmla="*/ 2147483647 w 19"/>
                <a:gd name="T9" fmla="*/ 2147483647 h 65"/>
                <a:gd name="T10" fmla="*/ 2147483647 w 19"/>
                <a:gd name="T11" fmla="*/ 2147483647 h 65"/>
                <a:gd name="T12" fmla="*/ 2147483647 w 19"/>
                <a:gd name="T13" fmla="*/ 2147483647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015F85"/>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sp>
          <p:nvSpPr>
            <p:cNvPr id="61" name="Freeform 228"/>
            <p:cNvSpPr>
              <a:spLocks/>
            </p:cNvSpPr>
            <p:nvPr/>
          </p:nvSpPr>
          <p:spPr bwMode="auto">
            <a:xfrm>
              <a:off x="5075" y="1586"/>
              <a:ext cx="82" cy="167"/>
            </a:xfrm>
            <a:custGeom>
              <a:avLst/>
              <a:gdLst>
                <a:gd name="T0" fmla="*/ 2147483647 w 19"/>
                <a:gd name="T1" fmla="*/ 2147483647 h 39"/>
                <a:gd name="T2" fmla="*/ 2147483647 w 19"/>
                <a:gd name="T3" fmla="*/ 0 h 39"/>
                <a:gd name="T4" fmla="*/ 0 w 19"/>
                <a:gd name="T5" fmla="*/ 2147483647 h 39"/>
                <a:gd name="T6" fmla="*/ 0 w 19"/>
                <a:gd name="T7" fmla="*/ 2147483647 h 39"/>
                <a:gd name="T8" fmla="*/ 2147483647 w 19"/>
                <a:gd name="T9" fmla="*/ 2147483647 h 39"/>
                <a:gd name="T10" fmla="*/ 2147483647 w 19"/>
                <a:gd name="T11" fmla="*/ 2147483647 h 39"/>
                <a:gd name="T12" fmla="*/ 2147483647 w 19"/>
                <a:gd name="T13" fmla="*/ 2147483647 h 39"/>
                <a:gd name="T14" fmla="*/ 0 60000 65536"/>
                <a:gd name="T15" fmla="*/ 0 60000 65536"/>
                <a:gd name="T16" fmla="*/ 0 60000 65536"/>
                <a:gd name="T17" fmla="*/ 0 60000 65536"/>
                <a:gd name="T18" fmla="*/ 0 60000 65536"/>
                <a:gd name="T19" fmla="*/ 0 60000 65536"/>
                <a:gd name="T20" fmla="*/ 0 60000 65536"/>
                <a:gd name="T21" fmla="*/ 0 w 19"/>
                <a:gd name="T22" fmla="*/ 0 h 39"/>
                <a:gd name="T23" fmla="*/ 19 w 19"/>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015F85"/>
            </a:solidFill>
            <a:ln w="9525">
              <a:noFill/>
              <a:round/>
              <a:headEnd/>
              <a:tailEnd/>
            </a:ln>
          </p:spPr>
          <p:txBody>
            <a:bodyPr/>
            <a:lstStyle/>
            <a:p>
              <a:pPr algn="ctr">
                <a:lnSpc>
                  <a:spcPct val="90000"/>
                </a:lnSpc>
                <a:defRPr/>
              </a:pPr>
              <a:endParaRPr lang="en-US" sz="2400" b="1" kern="0">
                <a:solidFill>
                  <a:srgbClr val="333333"/>
                </a:solidFill>
                <a:ea typeface="Arial Unicode MS" pitchFamily="34" charset="-128"/>
                <a:cs typeface="Arial Unicode MS" pitchFamily="34" charset="-128"/>
              </a:endParaRPr>
            </a:p>
          </p:txBody>
        </p:sp>
      </p:grpSp>
    </p:spTree>
    <p:extLst>
      <p:ext uri="{BB962C8B-B14F-4D97-AF65-F5344CB8AC3E}">
        <p14:creationId xmlns:p14="http://schemas.microsoft.com/office/powerpoint/2010/main" val="39361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3.05556E-6 3.7037E-6 L 0.00018 -0.07686 " pathEditMode="relative" rAng="0" ptsTypes="AA">
                                      <p:cBhvr>
                                        <p:cTn id="6" dur="2000" fill="hold"/>
                                        <p:tgtEl>
                                          <p:spTgt spid="15"/>
                                        </p:tgtEl>
                                        <p:attrNameLst>
                                          <p:attrName>ppt_x</p:attrName>
                                          <p:attrName>ppt_y</p:attrName>
                                        </p:attrNameLst>
                                      </p:cBhvr>
                                      <p:rCtr x="0" y="-38"/>
                                    </p:animMotion>
                                  </p:childTnLst>
                                </p:cTn>
                              </p:par>
                            </p:childTnLst>
                          </p:cTn>
                        </p:par>
                        <p:par>
                          <p:cTn id="7" fill="hold">
                            <p:stCondLst>
                              <p:cond delay="2000"/>
                            </p:stCondLst>
                            <p:childTnLst>
                              <p:par>
                                <p:cTn id="8" presetID="2" presetClass="entr" presetSubtype="2"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500" fill="hold"/>
                                        <p:tgtEl>
                                          <p:spTgt spid="14"/>
                                        </p:tgtEl>
                                        <p:attrNameLst>
                                          <p:attrName>ppt_x</p:attrName>
                                        </p:attrNameLst>
                                      </p:cBhvr>
                                      <p:tavLst>
                                        <p:tav tm="0">
                                          <p:val>
                                            <p:strVal val="1+#ppt_w/2"/>
                                          </p:val>
                                        </p:tav>
                                        <p:tav tm="100000">
                                          <p:val>
                                            <p:strVal val="#ppt_x"/>
                                          </p:val>
                                        </p:tav>
                                      </p:tavLst>
                                    </p:anim>
                                    <p:anim calcmode="lin" valueType="num">
                                      <p:cBhvr additive="base">
                                        <p:cTn id="11" dur="500" fill="hold"/>
                                        <p:tgtEl>
                                          <p:spTgt spid="14"/>
                                        </p:tgtEl>
                                        <p:attrNameLst>
                                          <p:attrName>ppt_y</p:attrName>
                                        </p:attrNameLst>
                                      </p:cBhvr>
                                      <p:tavLst>
                                        <p:tav tm="0">
                                          <p:val>
                                            <p:strVal val="#ppt_y"/>
                                          </p:val>
                                        </p:tav>
                                        <p:tav tm="100000">
                                          <p:val>
                                            <p:strVal val="#ppt_y"/>
                                          </p:val>
                                        </p:tav>
                                      </p:tavLst>
                                    </p:anim>
                                  </p:childTnLst>
                                </p:cTn>
                              </p:par>
                            </p:childTnLst>
                          </p:cTn>
                        </p:par>
                        <p:par>
                          <p:cTn id="12" fill="hold">
                            <p:stCondLst>
                              <p:cond delay="2500"/>
                            </p:stCondLst>
                            <p:childTnLst>
                              <p:par>
                                <p:cTn id="13" presetID="42" presetClass="path" presetSubtype="0" accel="50000" decel="50000" fill="hold" nodeType="afterEffect">
                                  <p:stCondLst>
                                    <p:cond delay="0"/>
                                  </p:stCondLst>
                                  <p:childTnLst>
                                    <p:animMotion origin="layout" path="M 0.00018 -0.07686 L 0.00018 -0.04352 " pathEditMode="relative" rAng="0" ptsTypes="AA">
                                      <p:cBhvr>
                                        <p:cTn id="14" dur="2000" fill="hold"/>
                                        <p:tgtEl>
                                          <p:spTgt spid="15"/>
                                        </p:tgtEl>
                                        <p:attrNameLst>
                                          <p:attrName>ppt_x</p:attrName>
                                          <p:attrName>ppt_y</p:attrName>
                                        </p:attrNameLst>
                                      </p:cBhvr>
                                      <p:rCtr x="0" y="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in Virtualization</a:t>
            </a:r>
          </a:p>
        </p:txBody>
      </p:sp>
      <p:sp>
        <p:nvSpPr>
          <p:cNvPr id="3" name="Content Placeholder 2"/>
          <p:cNvSpPr>
            <a:spLocks noGrp="1"/>
          </p:cNvSpPr>
          <p:nvPr>
            <p:ph idx="1"/>
          </p:nvPr>
        </p:nvSpPr>
        <p:spPr>
          <a:xfrm>
            <a:off x="950747" y="1787525"/>
            <a:ext cx="5253699" cy="2667000"/>
          </a:xfrm>
        </p:spPr>
        <p:txBody>
          <a:bodyPr/>
          <a:lstStyle/>
          <a:p>
            <a:r>
              <a:rPr lang="en-US" dirty="0"/>
              <a:t>Enhance virtual machine security protection:</a:t>
            </a:r>
          </a:p>
          <a:p>
            <a:pPr lvl="1"/>
            <a:r>
              <a:rPr lang="en-US" dirty="0"/>
              <a:t>The Application </a:t>
            </a:r>
            <a:r>
              <a:rPr lang="en-US" dirty="0" err="1"/>
              <a:t>vService</a:t>
            </a:r>
            <a:r>
              <a:rPr lang="en-US" dirty="0"/>
              <a:t> </a:t>
            </a:r>
            <a:r>
              <a:rPr lang="en-US" dirty="0" err="1"/>
              <a:t>VMSafe</a:t>
            </a:r>
            <a:r>
              <a:rPr lang="en-US" dirty="0"/>
              <a:t> allows security vendors to add superior security solutions inside the VMware Infrastructure.</a:t>
            </a:r>
          </a:p>
        </p:txBody>
      </p:sp>
      <p:grpSp>
        <p:nvGrpSpPr>
          <p:cNvPr id="5" name="Group 35"/>
          <p:cNvGrpSpPr>
            <a:grpSpLocks/>
          </p:cNvGrpSpPr>
          <p:nvPr/>
        </p:nvGrpSpPr>
        <p:grpSpPr bwMode="auto">
          <a:xfrm>
            <a:off x="6672945" y="3086783"/>
            <a:ext cx="1676400" cy="2608263"/>
            <a:chOff x="1676400" y="2052601"/>
            <a:chExt cx="1676400" cy="2608299"/>
          </a:xfrm>
        </p:grpSpPr>
        <p:pic>
          <p:nvPicPr>
            <p:cNvPr id="6" name="Picture 9" descr="small_server"/>
            <p:cNvPicPr>
              <a:picLocks noChangeAspect="1" noChangeArrowheads="1"/>
            </p:cNvPicPr>
            <p:nvPr/>
          </p:nvPicPr>
          <p:blipFill>
            <a:blip r:embed="rId2" cstate="print"/>
            <a:srcRect/>
            <a:stretch>
              <a:fillRect/>
            </a:stretch>
          </p:blipFill>
          <p:spPr bwMode="auto">
            <a:xfrm>
              <a:off x="1676400" y="2356148"/>
              <a:ext cx="1676400" cy="2304752"/>
            </a:xfrm>
            <a:prstGeom prst="rect">
              <a:avLst/>
            </a:prstGeom>
            <a:noFill/>
            <a:ln w="9525">
              <a:noFill/>
              <a:miter lim="800000"/>
              <a:headEnd/>
              <a:tailEnd/>
            </a:ln>
          </p:spPr>
        </p:pic>
        <p:pic>
          <p:nvPicPr>
            <p:cNvPr id="7" name="Picture 9" descr="arch3"/>
            <p:cNvPicPr>
              <a:picLocks noChangeAspect="1" noChangeArrowheads="1"/>
            </p:cNvPicPr>
            <p:nvPr/>
          </p:nvPicPr>
          <p:blipFill>
            <a:blip r:embed="rId3" cstate="print"/>
            <a:srcRect/>
            <a:stretch>
              <a:fillRect/>
            </a:stretch>
          </p:blipFill>
          <p:spPr bwMode="auto">
            <a:xfrm>
              <a:off x="1714500" y="2052601"/>
              <a:ext cx="1300170" cy="1057028"/>
            </a:xfrm>
            <a:prstGeom prst="rect">
              <a:avLst/>
            </a:prstGeom>
            <a:noFill/>
            <a:ln w="9525">
              <a:noFill/>
              <a:miter lim="800000"/>
              <a:headEnd/>
              <a:tailEnd/>
            </a:ln>
          </p:spPr>
        </p:pic>
      </p:grpSp>
      <p:grpSp>
        <p:nvGrpSpPr>
          <p:cNvPr id="8" name="Group 33"/>
          <p:cNvGrpSpPr>
            <a:grpSpLocks/>
          </p:cNvGrpSpPr>
          <p:nvPr/>
        </p:nvGrpSpPr>
        <p:grpSpPr bwMode="auto">
          <a:xfrm>
            <a:off x="7467600" y="3516313"/>
            <a:ext cx="1676400" cy="2608263"/>
            <a:chOff x="3695700" y="2057400"/>
            <a:chExt cx="1676400" cy="2608299"/>
          </a:xfrm>
        </p:grpSpPr>
        <p:pic>
          <p:nvPicPr>
            <p:cNvPr id="9" name="Picture 9" descr="small_server"/>
            <p:cNvPicPr>
              <a:picLocks noChangeAspect="1" noChangeArrowheads="1"/>
            </p:cNvPicPr>
            <p:nvPr/>
          </p:nvPicPr>
          <p:blipFill>
            <a:blip r:embed="rId2" cstate="print"/>
            <a:srcRect/>
            <a:stretch>
              <a:fillRect/>
            </a:stretch>
          </p:blipFill>
          <p:spPr bwMode="auto">
            <a:xfrm>
              <a:off x="3695700" y="2360947"/>
              <a:ext cx="1676400" cy="2304752"/>
            </a:xfrm>
            <a:prstGeom prst="rect">
              <a:avLst/>
            </a:prstGeom>
            <a:noFill/>
            <a:ln w="9525">
              <a:noFill/>
              <a:miter lim="800000"/>
              <a:headEnd/>
              <a:tailEnd/>
            </a:ln>
          </p:spPr>
        </p:pic>
        <p:pic>
          <p:nvPicPr>
            <p:cNvPr id="10" name="Picture 9" descr="arch3"/>
            <p:cNvPicPr>
              <a:picLocks noChangeAspect="1" noChangeArrowheads="1"/>
            </p:cNvPicPr>
            <p:nvPr/>
          </p:nvPicPr>
          <p:blipFill>
            <a:blip r:embed="rId3" cstate="print"/>
            <a:srcRect/>
            <a:stretch>
              <a:fillRect/>
            </a:stretch>
          </p:blipFill>
          <p:spPr bwMode="auto">
            <a:xfrm>
              <a:off x="3733800" y="2057400"/>
              <a:ext cx="1300170" cy="1057028"/>
            </a:xfrm>
            <a:prstGeom prst="rect">
              <a:avLst/>
            </a:prstGeom>
            <a:noFill/>
            <a:ln w="9525">
              <a:noFill/>
              <a:miter lim="800000"/>
              <a:headEnd/>
              <a:tailEnd/>
            </a:ln>
          </p:spPr>
        </p:pic>
      </p:grpSp>
      <p:grpSp>
        <p:nvGrpSpPr>
          <p:cNvPr id="11" name="Group 32"/>
          <p:cNvGrpSpPr>
            <a:grpSpLocks/>
          </p:cNvGrpSpPr>
          <p:nvPr/>
        </p:nvGrpSpPr>
        <p:grpSpPr bwMode="auto">
          <a:xfrm>
            <a:off x="8312328" y="3988483"/>
            <a:ext cx="1676400" cy="2608263"/>
            <a:chOff x="5715000" y="2057400"/>
            <a:chExt cx="1676400" cy="2608299"/>
          </a:xfrm>
        </p:grpSpPr>
        <p:pic>
          <p:nvPicPr>
            <p:cNvPr id="12" name="Picture 9" descr="small_server"/>
            <p:cNvPicPr>
              <a:picLocks noChangeAspect="1" noChangeArrowheads="1"/>
            </p:cNvPicPr>
            <p:nvPr/>
          </p:nvPicPr>
          <p:blipFill>
            <a:blip r:embed="rId2" cstate="print"/>
            <a:srcRect/>
            <a:stretch>
              <a:fillRect/>
            </a:stretch>
          </p:blipFill>
          <p:spPr bwMode="auto">
            <a:xfrm>
              <a:off x="5715000" y="2360947"/>
              <a:ext cx="1676400" cy="2304752"/>
            </a:xfrm>
            <a:prstGeom prst="rect">
              <a:avLst/>
            </a:prstGeom>
            <a:noFill/>
            <a:ln w="9525">
              <a:noFill/>
              <a:miter lim="800000"/>
              <a:headEnd/>
              <a:tailEnd/>
            </a:ln>
          </p:spPr>
        </p:pic>
        <p:pic>
          <p:nvPicPr>
            <p:cNvPr id="13" name="Picture 9" descr="arch3"/>
            <p:cNvPicPr>
              <a:picLocks noChangeAspect="1" noChangeArrowheads="1"/>
            </p:cNvPicPr>
            <p:nvPr/>
          </p:nvPicPr>
          <p:blipFill>
            <a:blip r:embed="rId3" cstate="print"/>
            <a:srcRect/>
            <a:stretch>
              <a:fillRect/>
            </a:stretch>
          </p:blipFill>
          <p:spPr bwMode="auto">
            <a:xfrm>
              <a:off x="5753100" y="2057400"/>
              <a:ext cx="1300170" cy="1057028"/>
            </a:xfrm>
            <a:prstGeom prst="rect">
              <a:avLst/>
            </a:prstGeom>
            <a:noFill/>
            <a:ln w="9525">
              <a:noFill/>
              <a:miter lim="800000"/>
              <a:headEnd/>
              <a:tailEnd/>
            </a:ln>
          </p:spPr>
        </p:pic>
      </p:grpSp>
      <p:pic>
        <p:nvPicPr>
          <p:cNvPr id="14" name="Picture 27" descr="VMware-Infra"/>
          <p:cNvPicPr>
            <a:picLocks noChangeAspect="1" noChangeArrowheads="1"/>
          </p:cNvPicPr>
          <p:nvPr/>
        </p:nvPicPr>
        <p:blipFill>
          <a:blip r:embed="rId4" cstate="print"/>
          <a:srcRect/>
          <a:stretch>
            <a:fillRect/>
          </a:stretch>
        </p:blipFill>
        <p:spPr bwMode="auto">
          <a:xfrm>
            <a:off x="6675438" y="2725738"/>
            <a:ext cx="3001962" cy="2036763"/>
          </a:xfrm>
          <a:prstGeom prst="rect">
            <a:avLst/>
          </a:prstGeom>
          <a:noFill/>
          <a:ln w="9525">
            <a:noFill/>
            <a:miter lim="800000"/>
            <a:headEnd/>
            <a:tailEnd/>
          </a:ln>
        </p:spPr>
      </p:pic>
      <p:pic>
        <p:nvPicPr>
          <p:cNvPr id="29" name="Picture 28" descr="vi_security copy.gif"/>
          <p:cNvPicPr>
            <a:picLocks noChangeAspect="1"/>
          </p:cNvPicPr>
          <p:nvPr/>
        </p:nvPicPr>
        <p:blipFill>
          <a:blip r:embed="rId5" cstate="print"/>
          <a:srcRect/>
          <a:stretch>
            <a:fillRect/>
          </a:stretch>
        </p:blipFill>
        <p:spPr bwMode="auto">
          <a:xfrm>
            <a:off x="6664326" y="2346236"/>
            <a:ext cx="3013075" cy="2057400"/>
          </a:xfrm>
          <a:prstGeom prst="rect">
            <a:avLst/>
          </a:prstGeom>
          <a:noFill/>
          <a:ln w="9525">
            <a:noFill/>
            <a:miter lim="800000"/>
            <a:headEnd/>
            <a:tailEnd/>
          </a:ln>
        </p:spPr>
      </p:pic>
      <p:grpSp>
        <p:nvGrpSpPr>
          <p:cNvPr id="16" name="Group 32"/>
          <p:cNvGrpSpPr>
            <a:grpSpLocks/>
          </p:cNvGrpSpPr>
          <p:nvPr/>
        </p:nvGrpSpPr>
        <p:grpSpPr bwMode="auto">
          <a:xfrm>
            <a:off x="6896113" y="1887538"/>
            <a:ext cx="2550596" cy="2383743"/>
            <a:chOff x="5372100" y="1308381"/>
            <a:chExt cx="2550178" cy="2384080"/>
          </a:xfrm>
        </p:grpSpPr>
        <p:grpSp>
          <p:nvGrpSpPr>
            <p:cNvPr id="17" name="Group 36"/>
            <p:cNvGrpSpPr>
              <a:grpSpLocks/>
            </p:cNvGrpSpPr>
            <p:nvPr/>
          </p:nvGrpSpPr>
          <p:grpSpPr bwMode="auto">
            <a:xfrm>
              <a:off x="5372100" y="1308381"/>
              <a:ext cx="986994" cy="1526211"/>
              <a:chOff x="1866900" y="1214401"/>
              <a:chExt cx="986994" cy="1526211"/>
            </a:xfrm>
          </p:grpSpPr>
          <p:pic>
            <p:nvPicPr>
              <p:cNvPr id="26" name="Picture 15" descr="OS_revised"/>
              <p:cNvPicPr>
                <a:picLocks noChangeAspect="1" noChangeArrowheads="1"/>
              </p:cNvPicPr>
              <p:nvPr/>
            </p:nvPicPr>
            <p:blipFill>
              <a:blip r:embed="rId6" cstate="print"/>
              <a:srcRect/>
              <a:stretch>
                <a:fillRect/>
              </a:stretch>
            </p:blipFill>
            <p:spPr bwMode="auto">
              <a:xfrm>
                <a:off x="2324100" y="1214401"/>
                <a:ext cx="529794" cy="1297611"/>
              </a:xfrm>
              <a:prstGeom prst="rect">
                <a:avLst/>
              </a:prstGeom>
              <a:noFill/>
              <a:ln w="9525">
                <a:noFill/>
                <a:miter lim="800000"/>
                <a:headEnd/>
                <a:tailEnd/>
              </a:ln>
            </p:spPr>
          </p:pic>
          <p:pic>
            <p:nvPicPr>
              <p:cNvPr id="27" name="Picture 14" descr="OS_revised"/>
              <p:cNvPicPr>
                <a:picLocks noChangeAspect="1" noChangeArrowheads="1"/>
              </p:cNvPicPr>
              <p:nvPr/>
            </p:nvPicPr>
            <p:blipFill>
              <a:blip r:embed="rId6" cstate="print"/>
              <a:srcRect/>
              <a:stretch>
                <a:fillRect/>
              </a:stretch>
            </p:blipFill>
            <p:spPr bwMode="auto">
              <a:xfrm>
                <a:off x="2095500" y="1290601"/>
                <a:ext cx="529794" cy="1297611"/>
              </a:xfrm>
              <a:prstGeom prst="rect">
                <a:avLst/>
              </a:prstGeom>
              <a:noFill/>
              <a:ln w="9525">
                <a:noFill/>
                <a:miter lim="800000"/>
                <a:headEnd/>
                <a:tailEnd/>
              </a:ln>
            </p:spPr>
          </p:pic>
          <p:pic>
            <p:nvPicPr>
              <p:cNvPr id="28" name="Picture 13" descr="OS_revised"/>
              <p:cNvPicPr>
                <a:picLocks noChangeAspect="1" noChangeArrowheads="1"/>
              </p:cNvPicPr>
              <p:nvPr/>
            </p:nvPicPr>
            <p:blipFill>
              <a:blip r:embed="rId6" cstate="print"/>
              <a:srcRect/>
              <a:stretch>
                <a:fillRect/>
              </a:stretch>
            </p:blipFill>
            <p:spPr bwMode="auto">
              <a:xfrm>
                <a:off x="1866900" y="1443001"/>
                <a:ext cx="529794" cy="1297611"/>
              </a:xfrm>
              <a:prstGeom prst="rect">
                <a:avLst/>
              </a:prstGeom>
              <a:noFill/>
              <a:ln w="9525">
                <a:noFill/>
                <a:miter lim="800000"/>
                <a:headEnd/>
                <a:tailEnd/>
              </a:ln>
            </p:spPr>
          </p:pic>
        </p:grpSp>
        <p:grpSp>
          <p:nvGrpSpPr>
            <p:cNvPr id="18" name="Group 37"/>
            <p:cNvGrpSpPr>
              <a:grpSpLocks/>
            </p:cNvGrpSpPr>
            <p:nvPr/>
          </p:nvGrpSpPr>
          <p:grpSpPr bwMode="auto">
            <a:xfrm>
              <a:off x="6134100" y="1728559"/>
              <a:ext cx="986994" cy="1526211"/>
              <a:chOff x="3886200" y="1166938"/>
              <a:chExt cx="986994" cy="1526211"/>
            </a:xfrm>
          </p:grpSpPr>
          <p:pic>
            <p:nvPicPr>
              <p:cNvPr id="23" name="Picture 15" descr="OS_revised"/>
              <p:cNvPicPr>
                <a:picLocks noChangeAspect="1" noChangeArrowheads="1"/>
              </p:cNvPicPr>
              <p:nvPr/>
            </p:nvPicPr>
            <p:blipFill>
              <a:blip r:embed="rId6" cstate="print"/>
              <a:srcRect/>
              <a:stretch>
                <a:fillRect/>
              </a:stretch>
            </p:blipFill>
            <p:spPr bwMode="auto">
              <a:xfrm>
                <a:off x="4343400" y="1166938"/>
                <a:ext cx="529794" cy="1297611"/>
              </a:xfrm>
              <a:prstGeom prst="rect">
                <a:avLst/>
              </a:prstGeom>
              <a:noFill/>
              <a:ln w="9525">
                <a:noFill/>
                <a:miter lim="800000"/>
                <a:headEnd/>
                <a:tailEnd/>
              </a:ln>
            </p:spPr>
          </p:pic>
          <p:pic>
            <p:nvPicPr>
              <p:cNvPr id="24" name="Picture 14" descr="OS_revised"/>
              <p:cNvPicPr>
                <a:picLocks noChangeAspect="1" noChangeArrowheads="1"/>
              </p:cNvPicPr>
              <p:nvPr/>
            </p:nvPicPr>
            <p:blipFill>
              <a:blip r:embed="rId6" cstate="print"/>
              <a:srcRect/>
              <a:stretch>
                <a:fillRect/>
              </a:stretch>
            </p:blipFill>
            <p:spPr bwMode="auto">
              <a:xfrm>
                <a:off x="4114800" y="1243138"/>
                <a:ext cx="529794" cy="1297611"/>
              </a:xfrm>
              <a:prstGeom prst="rect">
                <a:avLst/>
              </a:prstGeom>
              <a:noFill/>
              <a:ln w="9525">
                <a:noFill/>
                <a:miter lim="800000"/>
                <a:headEnd/>
                <a:tailEnd/>
              </a:ln>
            </p:spPr>
          </p:pic>
          <p:pic>
            <p:nvPicPr>
              <p:cNvPr id="25" name="Picture 13" descr="OS_revised"/>
              <p:cNvPicPr>
                <a:picLocks noChangeAspect="1" noChangeArrowheads="1"/>
              </p:cNvPicPr>
              <p:nvPr/>
            </p:nvPicPr>
            <p:blipFill>
              <a:blip r:embed="rId6" cstate="print"/>
              <a:srcRect/>
              <a:stretch>
                <a:fillRect/>
              </a:stretch>
            </p:blipFill>
            <p:spPr bwMode="auto">
              <a:xfrm>
                <a:off x="3886200" y="1395538"/>
                <a:ext cx="529794" cy="1297611"/>
              </a:xfrm>
              <a:prstGeom prst="rect">
                <a:avLst/>
              </a:prstGeom>
              <a:noFill/>
              <a:ln w="9525">
                <a:noFill/>
                <a:miter lim="800000"/>
                <a:headEnd/>
                <a:tailEnd/>
              </a:ln>
            </p:spPr>
          </p:pic>
        </p:grpSp>
        <p:grpSp>
          <p:nvGrpSpPr>
            <p:cNvPr id="19" name="Group 38"/>
            <p:cNvGrpSpPr>
              <a:grpSpLocks/>
            </p:cNvGrpSpPr>
            <p:nvPr/>
          </p:nvGrpSpPr>
          <p:grpSpPr bwMode="auto">
            <a:xfrm>
              <a:off x="6935286" y="2166249"/>
              <a:ext cx="986992" cy="1526212"/>
              <a:chOff x="5792286" y="1175649"/>
              <a:chExt cx="986992" cy="1526212"/>
            </a:xfrm>
          </p:grpSpPr>
          <p:pic>
            <p:nvPicPr>
              <p:cNvPr id="20" name="Picture 15" descr="OS_revised"/>
              <p:cNvPicPr>
                <a:picLocks noChangeAspect="1" noChangeArrowheads="1"/>
              </p:cNvPicPr>
              <p:nvPr/>
            </p:nvPicPr>
            <p:blipFill>
              <a:blip r:embed="rId6" cstate="print"/>
              <a:srcRect/>
              <a:stretch>
                <a:fillRect/>
              </a:stretch>
            </p:blipFill>
            <p:spPr bwMode="auto">
              <a:xfrm>
                <a:off x="6249485" y="1175649"/>
                <a:ext cx="529793" cy="1297612"/>
              </a:xfrm>
              <a:prstGeom prst="rect">
                <a:avLst/>
              </a:prstGeom>
              <a:noFill/>
              <a:ln w="9525">
                <a:noFill/>
                <a:miter lim="800000"/>
                <a:headEnd/>
                <a:tailEnd/>
              </a:ln>
            </p:spPr>
          </p:pic>
          <p:pic>
            <p:nvPicPr>
              <p:cNvPr id="21" name="Picture 14" descr="OS_revised"/>
              <p:cNvPicPr>
                <a:picLocks noChangeAspect="1" noChangeArrowheads="1"/>
              </p:cNvPicPr>
              <p:nvPr/>
            </p:nvPicPr>
            <p:blipFill>
              <a:blip r:embed="rId6" cstate="print"/>
              <a:srcRect/>
              <a:stretch>
                <a:fillRect/>
              </a:stretch>
            </p:blipFill>
            <p:spPr bwMode="auto">
              <a:xfrm>
                <a:off x="6020886" y="1251849"/>
                <a:ext cx="529793" cy="1297612"/>
              </a:xfrm>
              <a:prstGeom prst="rect">
                <a:avLst/>
              </a:prstGeom>
              <a:noFill/>
              <a:ln w="9525">
                <a:noFill/>
                <a:miter lim="800000"/>
                <a:headEnd/>
                <a:tailEnd/>
              </a:ln>
            </p:spPr>
          </p:pic>
          <p:pic>
            <p:nvPicPr>
              <p:cNvPr id="22" name="Picture 13" descr="OS_revised"/>
              <p:cNvPicPr>
                <a:picLocks noChangeAspect="1" noChangeArrowheads="1"/>
              </p:cNvPicPr>
              <p:nvPr/>
            </p:nvPicPr>
            <p:blipFill>
              <a:blip r:embed="rId6" cstate="print"/>
              <a:srcRect/>
              <a:stretch>
                <a:fillRect/>
              </a:stretch>
            </p:blipFill>
            <p:spPr bwMode="auto">
              <a:xfrm>
                <a:off x="5792286" y="1404249"/>
                <a:ext cx="529793" cy="1297612"/>
              </a:xfrm>
              <a:prstGeom prst="rect">
                <a:avLst/>
              </a:prstGeom>
              <a:noFill/>
              <a:ln w="9525">
                <a:noFill/>
                <a:miter lim="800000"/>
                <a:headEnd/>
                <a:tailEnd/>
              </a:ln>
            </p:spPr>
          </p:pic>
        </p:grpSp>
      </p:grpSp>
      <p:pic>
        <p:nvPicPr>
          <p:cNvPr id="36" name="Picture 57" descr="checkpoint"/>
          <p:cNvPicPr>
            <a:picLocks noChangeAspect="1" noChangeArrowheads="1"/>
          </p:cNvPicPr>
          <p:nvPr/>
        </p:nvPicPr>
        <p:blipFill>
          <a:blip r:embed="rId7" cstate="print"/>
          <a:srcRect/>
          <a:stretch>
            <a:fillRect/>
          </a:stretch>
        </p:blipFill>
        <p:spPr bwMode="auto">
          <a:xfrm>
            <a:off x="3830638" y="4802188"/>
            <a:ext cx="1085850" cy="303212"/>
          </a:xfrm>
          <a:prstGeom prst="rect">
            <a:avLst/>
          </a:prstGeom>
          <a:noFill/>
          <a:ln w="9525">
            <a:noFill/>
            <a:miter lim="800000"/>
            <a:headEnd/>
            <a:tailEnd/>
          </a:ln>
        </p:spPr>
      </p:pic>
      <p:pic>
        <p:nvPicPr>
          <p:cNvPr id="37" name="Picture 58" descr="McAfee"/>
          <p:cNvPicPr>
            <a:picLocks noChangeAspect="1" noChangeArrowheads="1"/>
          </p:cNvPicPr>
          <p:nvPr/>
        </p:nvPicPr>
        <p:blipFill>
          <a:blip r:embed="rId8" cstate="print"/>
          <a:srcRect/>
          <a:stretch>
            <a:fillRect/>
          </a:stretch>
        </p:blipFill>
        <p:spPr bwMode="auto">
          <a:xfrm>
            <a:off x="5237163" y="4852988"/>
            <a:ext cx="893762" cy="203200"/>
          </a:xfrm>
          <a:prstGeom prst="rect">
            <a:avLst/>
          </a:prstGeom>
          <a:noFill/>
          <a:ln w="9525">
            <a:noFill/>
            <a:miter lim="800000"/>
            <a:headEnd/>
            <a:tailEnd/>
          </a:ln>
        </p:spPr>
      </p:pic>
      <p:pic>
        <p:nvPicPr>
          <p:cNvPr id="38" name="Picture 59" descr="trend"/>
          <p:cNvPicPr>
            <a:picLocks noChangeAspect="1" noChangeArrowheads="1"/>
          </p:cNvPicPr>
          <p:nvPr/>
        </p:nvPicPr>
        <p:blipFill>
          <a:blip r:embed="rId9" cstate="print"/>
          <a:srcRect/>
          <a:stretch>
            <a:fillRect/>
          </a:stretch>
        </p:blipFill>
        <p:spPr bwMode="auto">
          <a:xfrm>
            <a:off x="2810668" y="5356226"/>
            <a:ext cx="471488" cy="568325"/>
          </a:xfrm>
          <a:prstGeom prst="rect">
            <a:avLst/>
          </a:prstGeom>
          <a:noFill/>
          <a:ln w="9525">
            <a:noFill/>
            <a:miter lim="800000"/>
            <a:headEnd/>
            <a:tailEnd/>
          </a:ln>
        </p:spPr>
      </p:pic>
      <p:pic>
        <p:nvPicPr>
          <p:cNvPr id="39" name="Picture 60" descr="radware"/>
          <p:cNvPicPr>
            <a:picLocks noChangeAspect="1" noChangeArrowheads="1"/>
          </p:cNvPicPr>
          <p:nvPr/>
        </p:nvPicPr>
        <p:blipFill>
          <a:blip r:embed="rId10" cstate="print">
            <a:duotone>
              <a:prstClr val="black"/>
              <a:srgbClr val="333333">
                <a:tint val="45000"/>
                <a:satMod val="400000"/>
              </a:srgbClr>
            </a:duotone>
          </a:blip>
          <a:srcRect/>
          <a:stretch>
            <a:fillRect/>
          </a:stretch>
        </p:blipFill>
        <p:spPr bwMode="auto">
          <a:xfrm>
            <a:off x="3956301" y="5375276"/>
            <a:ext cx="834524" cy="530226"/>
          </a:xfrm>
          <a:prstGeom prst="rect">
            <a:avLst/>
          </a:prstGeom>
          <a:noFill/>
          <a:ln w="9525">
            <a:noFill/>
            <a:miter lim="800000"/>
            <a:headEnd/>
            <a:tailEnd/>
          </a:ln>
        </p:spPr>
      </p:pic>
      <p:pic>
        <p:nvPicPr>
          <p:cNvPr id="40" name="Picture 61" descr="ibm_logo"/>
          <p:cNvPicPr>
            <a:picLocks noChangeAspect="1" noChangeArrowheads="1"/>
          </p:cNvPicPr>
          <p:nvPr/>
        </p:nvPicPr>
        <p:blipFill>
          <a:blip r:embed="rId11" cstate="print"/>
          <a:srcRect/>
          <a:stretch>
            <a:fillRect/>
          </a:stretch>
        </p:blipFill>
        <p:spPr bwMode="auto">
          <a:xfrm>
            <a:off x="5295902" y="5435601"/>
            <a:ext cx="776287" cy="409575"/>
          </a:xfrm>
          <a:prstGeom prst="rect">
            <a:avLst/>
          </a:prstGeom>
          <a:noFill/>
          <a:ln w="9525">
            <a:noFill/>
            <a:miter lim="800000"/>
            <a:headEnd/>
            <a:tailEnd/>
          </a:ln>
        </p:spPr>
      </p:pic>
      <p:pic>
        <p:nvPicPr>
          <p:cNvPr id="41" name="Picture 70" descr="images.jpg"/>
          <p:cNvPicPr>
            <a:picLocks noChangeAspect="1"/>
          </p:cNvPicPr>
          <p:nvPr/>
        </p:nvPicPr>
        <p:blipFill>
          <a:blip r:embed="rId12" cstate="print"/>
          <a:srcRect/>
          <a:stretch>
            <a:fillRect/>
          </a:stretch>
        </p:blipFill>
        <p:spPr bwMode="auto">
          <a:xfrm>
            <a:off x="2514601" y="4724401"/>
            <a:ext cx="1063625" cy="434975"/>
          </a:xfrm>
          <a:prstGeom prst="rect">
            <a:avLst/>
          </a:prstGeom>
          <a:noFill/>
          <a:ln w="9525">
            <a:noFill/>
            <a:miter lim="800000"/>
            <a:headEnd/>
            <a:tailEnd/>
          </a:ln>
        </p:spPr>
      </p:pic>
    </p:spTree>
    <p:extLst>
      <p:ext uri="{BB962C8B-B14F-4D97-AF65-F5344CB8AC3E}">
        <p14:creationId xmlns:p14="http://schemas.microsoft.com/office/powerpoint/2010/main" val="24067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3.05556E-6 3.7037E-6 L 0.00018 -0.07686 " pathEditMode="relative" rAng="0" ptsTypes="AA">
                                      <p:cBhvr>
                                        <p:cTn id="6" dur="2000" fill="hold"/>
                                        <p:tgtEl>
                                          <p:spTgt spid="16"/>
                                        </p:tgtEl>
                                        <p:attrNameLst>
                                          <p:attrName>ppt_x</p:attrName>
                                          <p:attrName>ppt_y</p:attrName>
                                        </p:attrNameLst>
                                      </p:cBhvr>
                                      <p:rCtr x="0" y="-38"/>
                                    </p:animMotion>
                                  </p:childTnLst>
                                </p:cTn>
                              </p:par>
                            </p:childTnLst>
                          </p:cTn>
                        </p:par>
                        <p:par>
                          <p:cTn id="7" fill="hold">
                            <p:stCondLst>
                              <p:cond delay="2000"/>
                            </p:stCondLst>
                            <p:childTnLst>
                              <p:par>
                                <p:cTn id="8" presetID="2" presetClass="entr" presetSubtype="2" fill="hold" nodeType="after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additive="base">
                                        <p:cTn id="10" dur="500" fill="hold"/>
                                        <p:tgtEl>
                                          <p:spTgt spid="29"/>
                                        </p:tgtEl>
                                        <p:attrNameLst>
                                          <p:attrName>ppt_x</p:attrName>
                                        </p:attrNameLst>
                                      </p:cBhvr>
                                      <p:tavLst>
                                        <p:tav tm="0">
                                          <p:val>
                                            <p:strVal val="1+#ppt_w/2"/>
                                          </p:val>
                                        </p:tav>
                                        <p:tav tm="100000">
                                          <p:val>
                                            <p:strVal val="#ppt_x"/>
                                          </p:val>
                                        </p:tav>
                                      </p:tavLst>
                                    </p:anim>
                                    <p:anim calcmode="lin" valueType="num">
                                      <p:cBhvr additive="base">
                                        <p:cTn id="11" dur="500" fill="hold"/>
                                        <p:tgtEl>
                                          <p:spTgt spid="29"/>
                                        </p:tgtEl>
                                        <p:attrNameLst>
                                          <p:attrName>ppt_y</p:attrName>
                                        </p:attrNameLst>
                                      </p:cBhvr>
                                      <p:tavLst>
                                        <p:tav tm="0">
                                          <p:val>
                                            <p:strVal val="#ppt_y"/>
                                          </p:val>
                                        </p:tav>
                                        <p:tav tm="100000">
                                          <p:val>
                                            <p:strVal val="#ppt_y"/>
                                          </p:val>
                                        </p:tav>
                                      </p:tavLst>
                                    </p:anim>
                                  </p:childTnLst>
                                </p:cTn>
                              </p:par>
                            </p:childTnLst>
                          </p:cTn>
                        </p:par>
                        <p:par>
                          <p:cTn id="12" fill="hold">
                            <p:stCondLst>
                              <p:cond delay="2500"/>
                            </p:stCondLst>
                            <p:childTnLst>
                              <p:par>
                                <p:cTn id="13" presetID="42" presetClass="path" presetSubtype="0" accel="50000" decel="50000" fill="hold" nodeType="afterEffect">
                                  <p:stCondLst>
                                    <p:cond delay="0"/>
                                  </p:stCondLst>
                                  <p:childTnLst>
                                    <p:animMotion origin="layout" path="M 0.00018 -0.07686 L 0.00018 -0.04352 " pathEditMode="relative" rAng="0" ptsTypes="AA">
                                      <p:cBhvr>
                                        <p:cTn id="14" dur="2000" fill="hold"/>
                                        <p:tgtEl>
                                          <p:spTgt spid="16"/>
                                        </p:tgtEl>
                                        <p:attrNameLst>
                                          <p:attrName>ppt_x</p:attrName>
                                          <p:attrName>ppt_y</p:attrName>
                                        </p:attrNameLst>
                                      </p:cBhvr>
                                      <p:rCtr x="0" y="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38201" y="1837765"/>
            <a:ext cx="8229600" cy="5257800"/>
          </a:xfrm>
        </p:spPr>
        <p:txBody>
          <a:bodyPr/>
          <a:lstStyle/>
          <a:p>
            <a:r>
              <a:rPr lang="en-US" dirty="0"/>
              <a:t>Server virtualization technique:</a:t>
            </a:r>
          </a:p>
          <a:p>
            <a:pPr lvl="1"/>
            <a:r>
              <a:rPr lang="en-US" dirty="0"/>
              <a:t>CPU virtualization</a:t>
            </a:r>
          </a:p>
          <a:p>
            <a:pPr lvl="2"/>
            <a:r>
              <a:rPr lang="en-US" dirty="0"/>
              <a:t>Ring compression, Intel VT-x, …etc</a:t>
            </a:r>
          </a:p>
          <a:p>
            <a:pPr lvl="1"/>
            <a:r>
              <a:rPr lang="en-US" dirty="0"/>
              <a:t>Memory virtualization</a:t>
            </a:r>
          </a:p>
          <a:p>
            <a:pPr lvl="2"/>
            <a:r>
              <a:rPr lang="en-US" dirty="0"/>
              <a:t>Shadow page table, Intel EPT, …etc</a:t>
            </a:r>
          </a:p>
          <a:p>
            <a:pPr lvl="1"/>
            <a:r>
              <a:rPr lang="en-US" dirty="0"/>
              <a:t>IO virtualization</a:t>
            </a:r>
          </a:p>
          <a:p>
            <a:pPr lvl="2"/>
            <a:r>
              <a:rPr lang="en-US" dirty="0"/>
              <a:t>Device model, Intel VT-d, </a:t>
            </a:r>
            <a:r>
              <a:rPr lang="en-US" dirty="0" err="1"/>
              <a:t>PCIe</a:t>
            </a:r>
            <a:r>
              <a:rPr lang="en-US" dirty="0"/>
              <a:t> SR-IOV, …etc</a:t>
            </a:r>
          </a:p>
          <a:p>
            <a:r>
              <a:rPr lang="en-US" dirty="0"/>
              <a:t>Ecosystem :</a:t>
            </a:r>
          </a:p>
          <a:p>
            <a:pPr lvl="1"/>
            <a:r>
              <a:rPr lang="en-US" dirty="0"/>
              <a:t>VMware implements both type-1 &amp; type-2 virtualization</a:t>
            </a:r>
          </a:p>
          <a:p>
            <a:pPr lvl="1"/>
            <a:r>
              <a:rPr lang="en-US" dirty="0" err="1"/>
              <a:t>Xen</a:t>
            </a:r>
            <a:r>
              <a:rPr lang="en-US" dirty="0"/>
              <a:t> implements both </a:t>
            </a:r>
            <a:r>
              <a:rPr lang="en-US" dirty="0" err="1"/>
              <a:t>para</a:t>
            </a:r>
            <a:r>
              <a:rPr lang="en-US" dirty="0"/>
              <a:t> and full virtualization</a:t>
            </a:r>
          </a:p>
          <a:p>
            <a:pPr lvl="1"/>
            <a:r>
              <a:rPr lang="en-US" dirty="0"/>
              <a:t>KVM implements in Linux mainstream kernel</a:t>
            </a:r>
          </a:p>
          <a:p>
            <a:pPr lvl="1"/>
            <a:r>
              <a:rPr lang="en-US" dirty="0"/>
              <a:t>Hyper-V</a:t>
            </a:r>
          </a:p>
          <a:p>
            <a:r>
              <a:rPr lang="en-US" dirty="0"/>
              <a:t>Cloud properties :</a:t>
            </a:r>
          </a:p>
          <a:p>
            <a:pPr lvl="1"/>
            <a:r>
              <a:rPr lang="en-US" dirty="0"/>
              <a:t>Enabled by live migration technique</a:t>
            </a:r>
          </a:p>
          <a:p>
            <a:pPr lvl="1"/>
            <a:r>
              <a:rPr lang="en-US" dirty="0"/>
              <a:t>Scalability, Availability, Manageability and Performance</a:t>
            </a:r>
          </a:p>
        </p:txBody>
      </p:sp>
      <p:pic>
        <p:nvPicPr>
          <p:cNvPr id="1026" name="Picture 2"/>
          <p:cNvPicPr>
            <a:picLocks noChangeAspect="1" noChangeArrowheads="1"/>
          </p:cNvPicPr>
          <p:nvPr/>
        </p:nvPicPr>
        <p:blipFill>
          <a:blip r:embed="rId2" cstate="print"/>
          <a:srcRect/>
          <a:stretch>
            <a:fillRect/>
          </a:stretch>
        </p:blipFill>
        <p:spPr bwMode="auto">
          <a:xfrm>
            <a:off x="6694492" y="1652726"/>
            <a:ext cx="3239732" cy="2438400"/>
          </a:xfrm>
          <a:prstGeom prst="rect">
            <a:avLst/>
          </a:prstGeom>
          <a:noFill/>
          <a:ln w="9525">
            <a:noFill/>
            <a:miter lim="800000"/>
            <a:headEnd/>
            <a:tailEnd/>
          </a:ln>
          <a:effectLst/>
        </p:spPr>
      </p:pic>
      <p:sp>
        <p:nvSpPr>
          <p:cNvPr id="4" name="TextBox 3"/>
          <p:cNvSpPr txBox="1"/>
          <p:nvPr/>
        </p:nvSpPr>
        <p:spPr>
          <a:xfrm>
            <a:off x="9067801" y="2589182"/>
            <a:ext cx="1004046" cy="276999"/>
          </a:xfrm>
          <a:prstGeom prst="rect">
            <a:avLst/>
          </a:prstGeom>
          <a:noFill/>
        </p:spPr>
        <p:txBody>
          <a:bodyPr wrap="square" rtlCol="0">
            <a:spAutoFit/>
          </a:bodyPr>
          <a:lstStyle/>
          <a:p>
            <a:r>
              <a:rPr lang="en-GB" sz="1200" b="1" dirty="0">
                <a:solidFill>
                  <a:schemeClr val="bg1"/>
                </a:solidFill>
              </a:rPr>
              <a:t>Hyper-V</a:t>
            </a:r>
          </a:p>
        </p:txBody>
      </p:sp>
    </p:spTree>
    <p:extLst>
      <p:ext uri="{BB962C8B-B14F-4D97-AF65-F5344CB8AC3E}">
        <p14:creationId xmlns:p14="http://schemas.microsoft.com/office/powerpoint/2010/main" val="21053235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Server Virtualization</a:t>
            </a:r>
          </a:p>
        </p:txBody>
      </p:sp>
      <p:sp>
        <p:nvSpPr>
          <p:cNvPr id="3" name="Content Placeholder 2"/>
          <p:cNvSpPr>
            <a:spLocks noGrp="1"/>
          </p:cNvSpPr>
          <p:nvPr>
            <p:ph sz="quarter" idx="1"/>
          </p:nvPr>
        </p:nvSpPr>
        <p:spPr/>
        <p:txBody>
          <a:bodyPr/>
          <a:lstStyle/>
          <a:p>
            <a:endParaRPr lang="en-US" dirty="0"/>
          </a:p>
          <a:p>
            <a:r>
              <a:rPr lang="en-US" dirty="0"/>
              <a:t>Pros</a:t>
            </a:r>
          </a:p>
          <a:p>
            <a:pPr lvl="1"/>
            <a:r>
              <a:rPr lang="en-US" dirty="0"/>
              <a:t>Cost</a:t>
            </a:r>
          </a:p>
          <a:p>
            <a:pPr lvl="2"/>
            <a:r>
              <a:rPr lang="en-US" dirty="0"/>
              <a:t>Less physical servers</a:t>
            </a:r>
          </a:p>
          <a:p>
            <a:pPr lvl="2"/>
            <a:r>
              <a:rPr lang="en-US" dirty="0"/>
              <a:t>Less server space (consolidation of servers)</a:t>
            </a:r>
          </a:p>
          <a:p>
            <a:pPr lvl="2"/>
            <a:r>
              <a:rPr lang="en-US" dirty="0"/>
              <a:t>Less energy costs</a:t>
            </a:r>
          </a:p>
          <a:p>
            <a:pPr lvl="2"/>
            <a:r>
              <a:rPr lang="en-US" dirty="0"/>
              <a:t>Less maintenance</a:t>
            </a:r>
          </a:p>
          <a:p>
            <a:pPr marL="594360" lvl="2" indent="0">
              <a:buNone/>
            </a:pPr>
            <a:endParaRPr lang="en-US" dirty="0"/>
          </a:p>
          <a:p>
            <a:pPr lvl="1"/>
            <a:r>
              <a:rPr lang="en-US" dirty="0"/>
              <a:t>Efficient Administration</a:t>
            </a:r>
          </a:p>
          <a:p>
            <a:pPr lvl="2"/>
            <a:r>
              <a:rPr lang="en-US" dirty="0"/>
              <a:t>Easier management, management through one machine</a:t>
            </a:r>
          </a:p>
          <a:p>
            <a:pPr lvl="2"/>
            <a:r>
              <a:rPr lang="en-US" dirty="0"/>
              <a:t>Single point of failure</a:t>
            </a:r>
          </a:p>
          <a:p>
            <a:pPr lvl="2"/>
            <a:r>
              <a:rPr lang="en-US" dirty="0"/>
              <a:t>Smaller IT staff</a:t>
            </a:r>
          </a:p>
        </p:txBody>
      </p:sp>
    </p:spTree>
    <p:extLst>
      <p:ext uri="{BB962C8B-B14F-4D97-AF65-F5344CB8AC3E}">
        <p14:creationId xmlns:p14="http://schemas.microsoft.com/office/powerpoint/2010/main" val="3986279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Server Virtualization</a:t>
            </a:r>
          </a:p>
        </p:txBody>
      </p:sp>
      <p:sp>
        <p:nvSpPr>
          <p:cNvPr id="3" name="Content Placeholder 2"/>
          <p:cNvSpPr>
            <a:spLocks noGrp="1"/>
          </p:cNvSpPr>
          <p:nvPr>
            <p:ph sz="quarter" idx="1"/>
          </p:nvPr>
        </p:nvSpPr>
        <p:spPr/>
        <p:txBody>
          <a:bodyPr/>
          <a:lstStyle/>
          <a:p>
            <a:endParaRPr lang="en-US" dirty="0"/>
          </a:p>
          <a:p>
            <a:r>
              <a:rPr lang="en-US" dirty="0"/>
              <a:t>Pros</a:t>
            </a:r>
          </a:p>
          <a:p>
            <a:pPr lvl="1"/>
            <a:r>
              <a:rPr lang="en-US" dirty="0"/>
              <a:t>Growth and Scalability</a:t>
            </a:r>
          </a:p>
          <a:p>
            <a:pPr lvl="2"/>
            <a:r>
              <a:rPr lang="en-US" dirty="0"/>
              <a:t>Upgrading one server upgrades them all</a:t>
            </a:r>
          </a:p>
          <a:p>
            <a:pPr lvl="2"/>
            <a:r>
              <a:rPr lang="en-US" dirty="0"/>
              <a:t>Easy growth</a:t>
            </a:r>
          </a:p>
          <a:p>
            <a:pPr lvl="2"/>
            <a:r>
              <a:rPr lang="en-US" dirty="0"/>
              <a:t>Less hardware complications</a:t>
            </a:r>
          </a:p>
          <a:p>
            <a:pPr lvl="1"/>
            <a:r>
              <a:rPr lang="en-US" dirty="0"/>
              <a:t>Security</a:t>
            </a:r>
          </a:p>
          <a:p>
            <a:pPr lvl="2"/>
            <a:r>
              <a:rPr lang="en-US" dirty="0"/>
              <a:t>Single server security maintenance </a:t>
            </a:r>
          </a:p>
          <a:p>
            <a:pPr lvl="2"/>
            <a:r>
              <a:rPr lang="en-US" dirty="0"/>
              <a:t>Hypervisor software often provides security benefits</a:t>
            </a:r>
          </a:p>
          <a:p>
            <a:pPr lvl="1"/>
            <a:r>
              <a:rPr lang="en-US" dirty="0"/>
              <a:t>Legacy Servers</a:t>
            </a:r>
          </a:p>
          <a:p>
            <a:pPr lvl="2"/>
            <a:r>
              <a:rPr lang="en-US" dirty="0"/>
              <a:t>Upgrading servers to a virtual setup from old systems</a:t>
            </a:r>
          </a:p>
          <a:p>
            <a:pPr lvl="2"/>
            <a:r>
              <a:rPr lang="en-US" dirty="0"/>
              <a:t>Goes hand-in-hand with scalability</a:t>
            </a:r>
          </a:p>
          <a:p>
            <a:pPr marL="594360" lvl="2" indent="0">
              <a:buNone/>
            </a:pPr>
            <a:endParaRPr lang="en-US" dirty="0"/>
          </a:p>
          <a:p>
            <a:pPr lvl="2"/>
            <a:endParaRPr lang="en-US" dirty="0"/>
          </a:p>
        </p:txBody>
      </p:sp>
    </p:spTree>
    <p:extLst>
      <p:ext uri="{BB962C8B-B14F-4D97-AF65-F5344CB8AC3E}">
        <p14:creationId xmlns:p14="http://schemas.microsoft.com/office/powerpoint/2010/main" val="22391510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Server Virtualization</a:t>
            </a:r>
          </a:p>
        </p:txBody>
      </p:sp>
      <p:sp>
        <p:nvSpPr>
          <p:cNvPr id="3" name="Content Placeholder 2"/>
          <p:cNvSpPr>
            <a:spLocks noGrp="1"/>
          </p:cNvSpPr>
          <p:nvPr>
            <p:ph sz="quarter" idx="1"/>
          </p:nvPr>
        </p:nvSpPr>
        <p:spPr/>
        <p:txBody>
          <a:bodyPr/>
          <a:lstStyle/>
          <a:p>
            <a:endParaRPr lang="en-US" dirty="0"/>
          </a:p>
          <a:p>
            <a:r>
              <a:rPr lang="en-US" dirty="0"/>
              <a:t>Cons</a:t>
            </a:r>
          </a:p>
          <a:p>
            <a:pPr lvl="1"/>
            <a:r>
              <a:rPr lang="en-US" dirty="0"/>
              <a:t>Slow Performance</a:t>
            </a:r>
          </a:p>
          <a:p>
            <a:pPr lvl="2"/>
            <a:r>
              <a:rPr lang="en-US" dirty="0"/>
              <a:t>High stress on single machine</a:t>
            </a:r>
          </a:p>
          <a:p>
            <a:pPr lvl="2"/>
            <a:r>
              <a:rPr lang="en-US" dirty="0"/>
              <a:t>Longer processing times</a:t>
            </a:r>
          </a:p>
          <a:p>
            <a:pPr lvl="2"/>
            <a:r>
              <a:rPr lang="en-US" dirty="0"/>
              <a:t>More network bottlenecking</a:t>
            </a:r>
          </a:p>
          <a:p>
            <a:pPr marL="594360" lvl="2" indent="0">
              <a:buNone/>
            </a:pPr>
            <a:endParaRPr lang="en-US" dirty="0"/>
          </a:p>
          <a:p>
            <a:pPr lvl="1"/>
            <a:r>
              <a:rPr lang="en-US" dirty="0"/>
              <a:t>Single Point of Failure</a:t>
            </a:r>
          </a:p>
          <a:p>
            <a:pPr lvl="2"/>
            <a:r>
              <a:rPr lang="en-US" dirty="0"/>
              <a:t>Many servers on one host machine</a:t>
            </a:r>
          </a:p>
          <a:p>
            <a:pPr lvl="2"/>
            <a:r>
              <a:rPr lang="en-US" dirty="0"/>
              <a:t>Hardware or software failures can be critical</a:t>
            </a:r>
          </a:p>
          <a:p>
            <a:pPr lvl="2"/>
            <a:r>
              <a:rPr lang="en-US" dirty="0"/>
              <a:t>Backup servers will need to be setup</a:t>
            </a:r>
          </a:p>
          <a:p>
            <a:pPr lvl="1"/>
            <a:endParaRPr lang="en-US" dirty="0"/>
          </a:p>
        </p:txBody>
      </p:sp>
    </p:spTree>
    <p:extLst>
      <p:ext uri="{BB962C8B-B14F-4D97-AF65-F5344CB8AC3E}">
        <p14:creationId xmlns:p14="http://schemas.microsoft.com/office/powerpoint/2010/main" val="18868179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Server Virtualization</a:t>
            </a:r>
          </a:p>
        </p:txBody>
      </p:sp>
      <p:sp>
        <p:nvSpPr>
          <p:cNvPr id="3" name="Content Placeholder 2"/>
          <p:cNvSpPr>
            <a:spLocks noGrp="1"/>
          </p:cNvSpPr>
          <p:nvPr>
            <p:ph sz="quarter" idx="1"/>
          </p:nvPr>
        </p:nvSpPr>
        <p:spPr/>
        <p:txBody>
          <a:bodyPr/>
          <a:lstStyle/>
          <a:p>
            <a:endParaRPr lang="en-US" dirty="0"/>
          </a:p>
          <a:p>
            <a:r>
              <a:rPr lang="en-US" dirty="0"/>
              <a:t>Cons</a:t>
            </a:r>
          </a:p>
          <a:p>
            <a:pPr lvl="1"/>
            <a:r>
              <a:rPr lang="en-US" dirty="0"/>
              <a:t>Cost</a:t>
            </a:r>
          </a:p>
          <a:p>
            <a:pPr lvl="2"/>
            <a:r>
              <a:rPr lang="en-US" dirty="0"/>
              <a:t>High initial investment</a:t>
            </a:r>
          </a:p>
          <a:p>
            <a:pPr lvl="2"/>
            <a:r>
              <a:rPr lang="en-US" dirty="0"/>
              <a:t>Software licensing costs</a:t>
            </a:r>
          </a:p>
          <a:p>
            <a:pPr lvl="1"/>
            <a:r>
              <a:rPr lang="en-US" dirty="0"/>
              <a:t>Security</a:t>
            </a:r>
          </a:p>
          <a:p>
            <a:pPr lvl="2"/>
            <a:r>
              <a:rPr lang="en-US" dirty="0"/>
              <a:t>All servers through one machine</a:t>
            </a:r>
          </a:p>
          <a:p>
            <a:pPr lvl="1"/>
            <a:r>
              <a:rPr lang="en-US" dirty="0"/>
              <a:t>Learning curve</a:t>
            </a:r>
          </a:p>
          <a:p>
            <a:pPr lvl="2"/>
            <a:r>
              <a:rPr lang="en-US" dirty="0"/>
              <a:t>Many different types of software</a:t>
            </a:r>
          </a:p>
          <a:p>
            <a:pPr lvl="2"/>
            <a:r>
              <a:rPr lang="en-US" dirty="0"/>
              <a:t>Different architecture</a:t>
            </a:r>
          </a:p>
        </p:txBody>
      </p:sp>
    </p:spTree>
    <p:extLst>
      <p:ext uri="{BB962C8B-B14F-4D97-AF65-F5344CB8AC3E}">
        <p14:creationId xmlns:p14="http://schemas.microsoft.com/office/powerpoint/2010/main" val="195661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Trap and Emulate Model</a:t>
            </a:r>
          </a:p>
        </p:txBody>
      </p:sp>
      <p:sp>
        <p:nvSpPr>
          <p:cNvPr id="3" name="Content Placeholder 2"/>
          <p:cNvSpPr>
            <a:spLocks noGrp="1"/>
          </p:cNvSpPr>
          <p:nvPr>
            <p:ph idx="1"/>
          </p:nvPr>
        </p:nvSpPr>
        <p:spPr>
          <a:xfrm>
            <a:off x="838201" y="1981200"/>
            <a:ext cx="8305800" cy="4876800"/>
          </a:xfrm>
        </p:spPr>
        <p:txBody>
          <a:bodyPr>
            <a:noAutofit/>
          </a:bodyPr>
          <a:lstStyle/>
          <a:p>
            <a:r>
              <a:rPr lang="en-US" dirty="0"/>
              <a:t>If we want CPU virtualization to be efficient, how should we implement the VMM ?</a:t>
            </a:r>
          </a:p>
          <a:p>
            <a:pPr lvl="1"/>
            <a:r>
              <a:rPr lang="en-US" dirty="0"/>
              <a:t>We should make guest binaries run on CPU as fast as possible.</a:t>
            </a:r>
          </a:p>
          <a:p>
            <a:pPr lvl="1"/>
            <a:r>
              <a:rPr lang="en-US" dirty="0"/>
              <a:t>Theoretically speaking, if we can run all guest binaries natively, there will NO overhead at all.</a:t>
            </a:r>
          </a:p>
          <a:p>
            <a:pPr lvl="1"/>
            <a:r>
              <a:rPr lang="en-US" dirty="0"/>
              <a:t>But we cannot let guest OS handle everything, VMM should be able to control all hardware resources.</a:t>
            </a:r>
            <a:br>
              <a:rPr lang="en-US" dirty="0"/>
            </a:br>
            <a:endParaRPr lang="en-US" dirty="0"/>
          </a:p>
          <a:p>
            <a:r>
              <a:rPr lang="en-US" dirty="0"/>
              <a:t>Solution :</a:t>
            </a:r>
          </a:p>
          <a:p>
            <a:pPr lvl="1"/>
            <a:r>
              <a:rPr lang="en-US" dirty="0"/>
              <a:t>Ring Compression</a:t>
            </a:r>
          </a:p>
          <a:p>
            <a:pPr lvl="2"/>
            <a:r>
              <a:rPr lang="en-US" dirty="0"/>
              <a:t>Shift traditional OS from kernel mode(Ring 0) to user mode(Ring 1), and run VMM in kernel mode.</a:t>
            </a:r>
          </a:p>
          <a:p>
            <a:pPr lvl="2"/>
            <a:r>
              <a:rPr lang="en-US" dirty="0"/>
              <a:t>Then VMM will be able to intercept all trapping event. </a:t>
            </a:r>
          </a:p>
        </p:txBody>
      </p:sp>
    </p:spTree>
    <p:extLst>
      <p:ext uri="{BB962C8B-B14F-4D97-AF65-F5344CB8AC3E}">
        <p14:creationId xmlns:p14="http://schemas.microsoft.com/office/powerpoint/2010/main" val="20422838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Dedicated Servers</a:t>
            </a:r>
          </a:p>
        </p:txBody>
      </p:sp>
      <p:sp>
        <p:nvSpPr>
          <p:cNvPr id="3" name="Content Placeholder 2"/>
          <p:cNvSpPr>
            <a:spLocks noGrp="1"/>
          </p:cNvSpPr>
          <p:nvPr>
            <p:ph sz="quarter" idx="1"/>
          </p:nvPr>
        </p:nvSpPr>
        <p:spPr/>
        <p:txBody>
          <a:bodyPr/>
          <a:lstStyle/>
          <a:p>
            <a:endParaRPr lang="en-US" dirty="0"/>
          </a:p>
          <a:p>
            <a:r>
              <a:rPr lang="en-US" dirty="0"/>
              <a:t>Pros</a:t>
            </a:r>
          </a:p>
          <a:p>
            <a:pPr lvl="1"/>
            <a:r>
              <a:rPr lang="en-US" dirty="0"/>
              <a:t>High Performance</a:t>
            </a:r>
          </a:p>
          <a:p>
            <a:pPr lvl="2"/>
            <a:r>
              <a:rPr lang="en-US" dirty="0"/>
              <a:t>All resources on server are dedicated</a:t>
            </a:r>
          </a:p>
          <a:p>
            <a:pPr lvl="2"/>
            <a:r>
              <a:rPr lang="en-US" dirty="0"/>
              <a:t>Can handle high stress scenarios</a:t>
            </a:r>
          </a:p>
          <a:p>
            <a:pPr lvl="2"/>
            <a:endParaRPr lang="en-US" dirty="0"/>
          </a:p>
          <a:p>
            <a:pPr marL="594360" lvl="2" indent="0">
              <a:buNone/>
            </a:pPr>
            <a:endParaRPr lang="en-US" dirty="0"/>
          </a:p>
          <a:p>
            <a:pPr lvl="1"/>
            <a:r>
              <a:rPr lang="en-US" dirty="0"/>
              <a:t>Multiple Points of Failure</a:t>
            </a:r>
          </a:p>
          <a:p>
            <a:pPr lvl="2"/>
            <a:r>
              <a:rPr lang="en-US" dirty="0"/>
              <a:t>Easier to identify problems</a:t>
            </a:r>
          </a:p>
          <a:p>
            <a:pPr lvl="2"/>
            <a:r>
              <a:rPr lang="en-US" dirty="0"/>
              <a:t>Only one server will fail at a time</a:t>
            </a:r>
          </a:p>
        </p:txBody>
      </p:sp>
    </p:spTree>
    <p:extLst>
      <p:ext uri="{BB962C8B-B14F-4D97-AF65-F5344CB8AC3E}">
        <p14:creationId xmlns:p14="http://schemas.microsoft.com/office/powerpoint/2010/main" val="1431645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Dedicated Servers</a:t>
            </a:r>
          </a:p>
        </p:txBody>
      </p:sp>
      <p:sp>
        <p:nvSpPr>
          <p:cNvPr id="3" name="Content Placeholder 2"/>
          <p:cNvSpPr>
            <a:spLocks noGrp="1"/>
          </p:cNvSpPr>
          <p:nvPr>
            <p:ph sz="quarter" idx="1"/>
          </p:nvPr>
        </p:nvSpPr>
        <p:spPr/>
        <p:txBody>
          <a:bodyPr/>
          <a:lstStyle/>
          <a:p>
            <a:endParaRPr lang="en-US" dirty="0"/>
          </a:p>
          <a:p>
            <a:r>
              <a:rPr lang="en-US" dirty="0"/>
              <a:t>Pros</a:t>
            </a:r>
          </a:p>
          <a:p>
            <a:pPr lvl="1"/>
            <a:r>
              <a:rPr lang="en-US" dirty="0"/>
              <a:t>Price</a:t>
            </a:r>
          </a:p>
          <a:p>
            <a:pPr lvl="2"/>
            <a:r>
              <a:rPr lang="en-US" dirty="0"/>
              <a:t>Old servers already exist</a:t>
            </a:r>
          </a:p>
          <a:p>
            <a:pPr lvl="2"/>
            <a:r>
              <a:rPr lang="en-US" dirty="0"/>
              <a:t>No long term investments</a:t>
            </a:r>
          </a:p>
          <a:p>
            <a:pPr lvl="2"/>
            <a:r>
              <a:rPr lang="en-US" dirty="0"/>
              <a:t>If it’s not broke, don’t fix it</a:t>
            </a:r>
          </a:p>
          <a:p>
            <a:pPr marL="594360" lvl="2" indent="0">
              <a:buNone/>
            </a:pPr>
            <a:endParaRPr lang="en-US" dirty="0"/>
          </a:p>
          <a:p>
            <a:pPr lvl="1"/>
            <a:r>
              <a:rPr lang="en-US" dirty="0"/>
              <a:t>Small Learning Curve</a:t>
            </a:r>
          </a:p>
          <a:p>
            <a:pPr lvl="2"/>
            <a:r>
              <a:rPr lang="en-US" dirty="0"/>
              <a:t>Dedicated servers have been around for a long time</a:t>
            </a:r>
          </a:p>
          <a:p>
            <a:pPr lvl="2"/>
            <a:r>
              <a:rPr lang="en-US" dirty="0"/>
              <a:t>IT staff will not need to learn any new systems if dedicated servers already exist</a:t>
            </a:r>
          </a:p>
        </p:txBody>
      </p:sp>
    </p:spTree>
    <p:extLst>
      <p:ext uri="{BB962C8B-B14F-4D97-AF65-F5344CB8AC3E}">
        <p14:creationId xmlns:p14="http://schemas.microsoft.com/office/powerpoint/2010/main" val="26001500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Dedicated Servers</a:t>
            </a:r>
          </a:p>
        </p:txBody>
      </p:sp>
      <p:sp>
        <p:nvSpPr>
          <p:cNvPr id="3" name="Content Placeholder 2"/>
          <p:cNvSpPr>
            <a:spLocks noGrp="1"/>
          </p:cNvSpPr>
          <p:nvPr>
            <p:ph sz="quarter" idx="1"/>
          </p:nvPr>
        </p:nvSpPr>
        <p:spPr/>
        <p:txBody>
          <a:bodyPr/>
          <a:lstStyle/>
          <a:p>
            <a:endParaRPr lang="en-US" dirty="0"/>
          </a:p>
          <a:p>
            <a:r>
              <a:rPr lang="en-US" dirty="0"/>
              <a:t>Cons</a:t>
            </a:r>
          </a:p>
          <a:p>
            <a:pPr lvl="1"/>
            <a:r>
              <a:rPr lang="en-US" dirty="0"/>
              <a:t>Price</a:t>
            </a:r>
          </a:p>
          <a:p>
            <a:pPr lvl="2"/>
            <a:r>
              <a:rPr lang="en-US" dirty="0"/>
              <a:t>Long term costs of dedicated servers can add up</a:t>
            </a:r>
          </a:p>
          <a:p>
            <a:pPr lvl="2"/>
            <a:r>
              <a:rPr lang="en-US" dirty="0"/>
              <a:t>More applications and services = more servers</a:t>
            </a:r>
          </a:p>
          <a:p>
            <a:pPr marL="594360" lvl="2" indent="0">
              <a:buNone/>
            </a:pPr>
            <a:endParaRPr lang="en-US" dirty="0"/>
          </a:p>
          <a:p>
            <a:pPr lvl="1"/>
            <a:r>
              <a:rPr lang="en-US" dirty="0"/>
              <a:t>Servers not being utilized</a:t>
            </a:r>
          </a:p>
          <a:p>
            <a:pPr lvl="2"/>
            <a:r>
              <a:rPr lang="en-US" dirty="0"/>
              <a:t>Servers may not be efficient</a:t>
            </a:r>
          </a:p>
          <a:p>
            <a:pPr lvl="2"/>
            <a:r>
              <a:rPr lang="en-US" dirty="0"/>
              <a:t>Even at peak, some servers may not need all resources</a:t>
            </a:r>
          </a:p>
        </p:txBody>
      </p:sp>
    </p:spTree>
    <p:extLst>
      <p:ext uri="{BB962C8B-B14F-4D97-AF65-F5344CB8AC3E}">
        <p14:creationId xmlns:p14="http://schemas.microsoft.com/office/powerpoint/2010/main" val="18738091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Dedicated Servers</a:t>
            </a:r>
          </a:p>
        </p:txBody>
      </p:sp>
      <p:sp>
        <p:nvSpPr>
          <p:cNvPr id="3" name="Content Placeholder 2"/>
          <p:cNvSpPr>
            <a:spLocks noGrp="1"/>
          </p:cNvSpPr>
          <p:nvPr>
            <p:ph sz="quarter" idx="1"/>
          </p:nvPr>
        </p:nvSpPr>
        <p:spPr/>
        <p:txBody>
          <a:bodyPr/>
          <a:lstStyle/>
          <a:p>
            <a:endParaRPr lang="en-US" dirty="0"/>
          </a:p>
          <a:p>
            <a:r>
              <a:rPr lang="en-US" dirty="0"/>
              <a:t>Cons</a:t>
            </a:r>
          </a:p>
          <a:p>
            <a:pPr lvl="1"/>
            <a:r>
              <a:rPr lang="en-US" dirty="0"/>
              <a:t>Lack of growth and consistency</a:t>
            </a:r>
          </a:p>
          <a:p>
            <a:pPr lvl="2"/>
            <a:r>
              <a:rPr lang="en-US" dirty="0"/>
              <a:t>Adding servers for more services and applications</a:t>
            </a:r>
          </a:p>
          <a:p>
            <a:pPr lvl="2"/>
            <a:r>
              <a:rPr lang="en-US" dirty="0"/>
              <a:t>Expanding of physical space with servers</a:t>
            </a:r>
          </a:p>
          <a:p>
            <a:pPr lvl="2"/>
            <a:r>
              <a:rPr lang="en-US" dirty="0"/>
              <a:t>Software patches and updates will be inconsistent</a:t>
            </a:r>
          </a:p>
          <a:p>
            <a:pPr lvl="2"/>
            <a:r>
              <a:rPr lang="en-US" dirty="0"/>
              <a:t>Management can be difficult and inconsistent </a:t>
            </a:r>
          </a:p>
        </p:txBody>
      </p:sp>
    </p:spTree>
    <p:extLst>
      <p:ext uri="{BB962C8B-B14F-4D97-AF65-F5344CB8AC3E}">
        <p14:creationId xmlns:p14="http://schemas.microsoft.com/office/powerpoint/2010/main" val="131838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Trap and Emulate Model</a:t>
            </a:r>
          </a:p>
        </p:txBody>
      </p:sp>
      <p:sp>
        <p:nvSpPr>
          <p:cNvPr id="3" name="Content Placeholder 2"/>
          <p:cNvSpPr>
            <a:spLocks noGrp="1"/>
          </p:cNvSpPr>
          <p:nvPr>
            <p:ph idx="1"/>
          </p:nvPr>
        </p:nvSpPr>
        <p:spPr>
          <a:xfrm>
            <a:off x="838201" y="1929358"/>
            <a:ext cx="9096023" cy="4220665"/>
          </a:xfrm>
        </p:spPr>
        <p:txBody>
          <a:bodyPr/>
          <a:lstStyle/>
          <a:p>
            <a:r>
              <a:rPr lang="en-US" dirty="0"/>
              <a:t>VMM virtualization paradigm </a:t>
            </a:r>
            <a:r>
              <a:rPr lang="en-US" i="1" dirty="0"/>
              <a:t>(trap and emulate)</a:t>
            </a:r>
            <a:r>
              <a:rPr lang="en-US" dirty="0"/>
              <a:t> :</a:t>
            </a:r>
          </a:p>
          <a:p>
            <a:pPr marL="914400" lvl="1" indent="-457200">
              <a:buFont typeface="+mj-lt"/>
              <a:buAutoNum type="arabicPeriod"/>
            </a:pPr>
            <a:r>
              <a:rPr lang="en-US" dirty="0"/>
              <a:t>Let normal instructions of guest OS run directly on processor in user mode.</a:t>
            </a:r>
          </a:p>
          <a:p>
            <a:pPr marL="914400" lvl="1" indent="-457200">
              <a:buFont typeface="+mj-lt"/>
              <a:buAutoNum type="arabicPeriod"/>
            </a:pPr>
            <a:r>
              <a:rPr lang="en-US" dirty="0"/>
              <a:t>When executing privileged instructions, hardware will make processor trap into the VMM.</a:t>
            </a:r>
          </a:p>
          <a:p>
            <a:pPr marL="914400" lvl="1" indent="-457200">
              <a:buFont typeface="+mj-lt"/>
              <a:buAutoNum type="arabicPeriod"/>
            </a:pPr>
            <a:r>
              <a:rPr lang="en-US" dirty="0"/>
              <a:t>The VMM emulates the effect of the privileged instructions for the guest OS and return to guest.</a:t>
            </a:r>
          </a:p>
        </p:txBody>
      </p:sp>
      <p:pic>
        <p:nvPicPr>
          <p:cNvPr id="4" name="Picture 2" descr="http://benjr.tw/files/images/virtualization/2ring.png"/>
          <p:cNvPicPr>
            <a:picLocks noChangeAspect="1" noChangeArrowheads="1"/>
          </p:cNvPicPr>
          <p:nvPr/>
        </p:nvPicPr>
        <p:blipFill>
          <a:blip r:embed="rId2" cstate="print"/>
          <a:srcRect/>
          <a:stretch>
            <a:fillRect/>
          </a:stretch>
        </p:blipFill>
        <p:spPr bwMode="auto">
          <a:xfrm>
            <a:off x="3939504" y="4343400"/>
            <a:ext cx="4312995" cy="2286000"/>
          </a:xfrm>
          <a:prstGeom prst="rect">
            <a:avLst/>
          </a:prstGeom>
          <a:noFill/>
        </p:spPr>
      </p:pic>
    </p:spTree>
    <p:extLst>
      <p:ext uri="{BB962C8B-B14F-4D97-AF65-F5344CB8AC3E}">
        <p14:creationId xmlns:p14="http://schemas.microsoft.com/office/powerpoint/2010/main" val="146361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Trap and Emulate Model</a:t>
            </a:r>
          </a:p>
        </p:txBody>
      </p:sp>
      <p:sp>
        <p:nvSpPr>
          <p:cNvPr id="3" name="Content Placeholder 2"/>
          <p:cNvSpPr>
            <a:spLocks noGrp="1"/>
          </p:cNvSpPr>
          <p:nvPr>
            <p:ph idx="1"/>
          </p:nvPr>
        </p:nvSpPr>
        <p:spPr>
          <a:xfrm>
            <a:off x="838200" y="1906093"/>
            <a:ext cx="4538471" cy="4525963"/>
          </a:xfrm>
        </p:spPr>
        <p:txBody>
          <a:bodyPr/>
          <a:lstStyle/>
          <a:p>
            <a:r>
              <a:rPr lang="en-US" dirty="0"/>
              <a:t>Traditional OS:</a:t>
            </a:r>
          </a:p>
          <a:p>
            <a:pPr lvl="1"/>
            <a:r>
              <a:rPr lang="en-US" dirty="0"/>
              <a:t>When application invoke a system call :</a:t>
            </a:r>
          </a:p>
          <a:p>
            <a:pPr lvl="2"/>
            <a:r>
              <a:rPr lang="en-US" dirty="0"/>
              <a:t>CPU will trap to interrupt handler vector in OS.</a:t>
            </a:r>
          </a:p>
          <a:p>
            <a:pPr lvl="2"/>
            <a:r>
              <a:rPr lang="en-US" dirty="0"/>
              <a:t>CPU will switch to kernel mode (Ring 0) and execute OS instructions.</a:t>
            </a:r>
          </a:p>
          <a:p>
            <a:pPr lvl="1"/>
            <a:r>
              <a:rPr lang="en-US" dirty="0"/>
              <a:t>When hardware event:</a:t>
            </a:r>
          </a:p>
          <a:p>
            <a:pPr lvl="2"/>
            <a:r>
              <a:rPr lang="en-US" dirty="0"/>
              <a:t>Hardware will interrupt CPU execution, and jump to interrupt handler in OS.</a:t>
            </a:r>
          </a:p>
        </p:txBody>
      </p:sp>
      <p:pic>
        <p:nvPicPr>
          <p:cNvPr id="57348" name="Picture 4"/>
          <p:cNvPicPr>
            <a:picLocks noChangeAspect="1" noChangeArrowheads="1"/>
          </p:cNvPicPr>
          <p:nvPr/>
        </p:nvPicPr>
        <p:blipFill>
          <a:blip r:embed="rId2" cstate="print"/>
          <a:srcRect/>
          <a:stretch>
            <a:fillRect/>
          </a:stretch>
        </p:blipFill>
        <p:spPr bwMode="auto">
          <a:xfrm>
            <a:off x="5807112" y="1802840"/>
            <a:ext cx="4114800" cy="4732470"/>
          </a:xfrm>
          <a:prstGeom prst="rect">
            <a:avLst/>
          </a:prstGeom>
          <a:noFill/>
          <a:ln w="9525">
            <a:noFill/>
            <a:miter lim="800000"/>
            <a:headEnd/>
            <a:tailEnd/>
          </a:ln>
          <a:effectLst/>
        </p:spPr>
      </p:pic>
      <p:pic>
        <p:nvPicPr>
          <p:cNvPr id="57349" name="Picture 5"/>
          <p:cNvPicPr>
            <a:picLocks noChangeAspect="1" noChangeArrowheads="1"/>
          </p:cNvPicPr>
          <p:nvPr/>
        </p:nvPicPr>
        <p:blipFill>
          <a:blip r:embed="rId3" cstate="print"/>
          <a:srcRect/>
          <a:stretch>
            <a:fillRect/>
          </a:stretch>
        </p:blipFill>
        <p:spPr bwMode="auto">
          <a:xfrm>
            <a:off x="9525000" y="2382297"/>
            <a:ext cx="1066800" cy="3332704"/>
          </a:xfrm>
          <a:prstGeom prst="rect">
            <a:avLst/>
          </a:prstGeom>
          <a:noFill/>
          <a:ln w="9525">
            <a:noFill/>
            <a:miter lim="800000"/>
            <a:headEnd/>
            <a:tailEnd/>
          </a:ln>
          <a:effectLst/>
        </p:spPr>
      </p:pic>
      <p:pic>
        <p:nvPicPr>
          <p:cNvPr id="57351" name="Picture 7"/>
          <p:cNvPicPr>
            <a:picLocks noChangeAspect="1" noChangeArrowheads="1"/>
          </p:cNvPicPr>
          <p:nvPr/>
        </p:nvPicPr>
        <p:blipFill>
          <a:blip r:embed="rId4" cstate="print"/>
          <a:srcRect/>
          <a:stretch>
            <a:fillRect/>
          </a:stretch>
        </p:blipFill>
        <p:spPr bwMode="auto">
          <a:xfrm>
            <a:off x="7285057" y="5303857"/>
            <a:ext cx="950913" cy="966787"/>
          </a:xfrm>
          <a:prstGeom prst="rect">
            <a:avLst/>
          </a:prstGeom>
          <a:noFill/>
          <a:ln w="9525">
            <a:noFill/>
            <a:miter lim="800000"/>
            <a:headEnd/>
            <a:tailEnd/>
          </a:ln>
          <a:effectLst/>
        </p:spPr>
      </p:pic>
    </p:spTree>
    <p:extLst>
      <p:ext uri="{BB962C8B-B14F-4D97-AF65-F5344CB8AC3E}">
        <p14:creationId xmlns:p14="http://schemas.microsoft.com/office/powerpoint/2010/main" val="35739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349"/>
                                        </p:tgtEl>
                                        <p:attrNameLst>
                                          <p:attrName>style.visibility</p:attrName>
                                        </p:attrNameLst>
                                      </p:cBhvr>
                                      <p:to>
                                        <p:strVal val="visible"/>
                                      </p:to>
                                    </p:set>
                                    <p:animEffect transition="in" filter="wipe(up)">
                                      <p:cBhvr>
                                        <p:cTn id="7" dur="500"/>
                                        <p:tgtEl>
                                          <p:spTgt spid="5734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57349"/>
                                        </p:tgtEl>
                                      </p:cBhvr>
                                    </p:animEffect>
                                    <p:set>
                                      <p:cBhvr>
                                        <p:cTn id="21" dur="1" fill="hold">
                                          <p:stCondLst>
                                            <p:cond delay="499"/>
                                          </p:stCondLst>
                                        </p:cTn>
                                        <p:tgtEl>
                                          <p:spTgt spid="57349"/>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57351"/>
                                        </p:tgtEl>
                                        <p:attrNameLst>
                                          <p:attrName>style.visibility</p:attrName>
                                        </p:attrNameLst>
                                      </p:cBhvr>
                                      <p:to>
                                        <p:strVal val="visible"/>
                                      </p:to>
                                    </p:set>
                                    <p:animEffect transition="in" filter="wipe(down)">
                                      <p:cBhvr>
                                        <p:cTn id="31" dur="500"/>
                                        <p:tgtEl>
                                          <p:spTgt spid="57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Trap and Emulate Model</a:t>
            </a:r>
          </a:p>
        </p:txBody>
      </p:sp>
      <p:sp>
        <p:nvSpPr>
          <p:cNvPr id="3" name="Content Placeholder 2"/>
          <p:cNvSpPr>
            <a:spLocks noGrp="1"/>
          </p:cNvSpPr>
          <p:nvPr>
            <p:ph idx="1"/>
          </p:nvPr>
        </p:nvSpPr>
        <p:spPr>
          <a:xfrm>
            <a:off x="838201" y="1802840"/>
            <a:ext cx="4733647" cy="5334000"/>
          </a:xfrm>
        </p:spPr>
        <p:txBody>
          <a:bodyPr/>
          <a:lstStyle/>
          <a:p>
            <a:r>
              <a:rPr lang="en-US" dirty="0"/>
              <a:t>VMM and Guest OS:</a:t>
            </a:r>
          </a:p>
          <a:p>
            <a:pPr lvl="1"/>
            <a:r>
              <a:rPr lang="en-US" dirty="0"/>
              <a:t>System Call</a:t>
            </a:r>
          </a:p>
          <a:p>
            <a:pPr lvl="2"/>
            <a:r>
              <a:rPr lang="en-US" dirty="0"/>
              <a:t>CPU will trap to interrupt handler vector of VMM.</a:t>
            </a:r>
          </a:p>
          <a:p>
            <a:pPr lvl="2"/>
            <a:r>
              <a:rPr lang="en-US" dirty="0"/>
              <a:t>VMM jump back into guest OS.</a:t>
            </a:r>
          </a:p>
          <a:p>
            <a:pPr lvl="1"/>
            <a:r>
              <a:rPr lang="en-US" dirty="0"/>
              <a:t>Hardware Interrupt</a:t>
            </a:r>
          </a:p>
          <a:p>
            <a:pPr lvl="2"/>
            <a:r>
              <a:rPr lang="en-US" dirty="0"/>
              <a:t>Hardware make CPU trap to interrupt handler of VMM.</a:t>
            </a:r>
          </a:p>
          <a:p>
            <a:pPr lvl="2"/>
            <a:r>
              <a:rPr lang="en-US" dirty="0"/>
              <a:t>VMM jump to corresponding interrupt handler of guest OS.</a:t>
            </a:r>
          </a:p>
          <a:p>
            <a:pPr lvl="1"/>
            <a:r>
              <a:rPr lang="en-US" dirty="0"/>
              <a:t>Privilege Instruction</a:t>
            </a:r>
          </a:p>
          <a:p>
            <a:pPr lvl="2"/>
            <a:r>
              <a:rPr lang="en-US" dirty="0"/>
              <a:t>Running privilege instructions</a:t>
            </a:r>
            <a:br>
              <a:rPr lang="en-US" dirty="0"/>
            </a:br>
            <a:r>
              <a:rPr lang="en-US" dirty="0"/>
              <a:t>in guest OS will be trapped to VMM  for instruction emulation.</a:t>
            </a:r>
          </a:p>
          <a:p>
            <a:pPr lvl="2"/>
            <a:r>
              <a:rPr lang="en-US" dirty="0"/>
              <a:t>After emulation, VMM jump back to guest OS.</a:t>
            </a:r>
          </a:p>
        </p:txBody>
      </p:sp>
      <p:pic>
        <p:nvPicPr>
          <p:cNvPr id="1026" name="Picture 2"/>
          <p:cNvPicPr>
            <a:picLocks noChangeAspect="1" noChangeArrowheads="1"/>
          </p:cNvPicPr>
          <p:nvPr/>
        </p:nvPicPr>
        <p:blipFill>
          <a:blip r:embed="rId2" cstate="print"/>
          <a:srcRect/>
          <a:stretch>
            <a:fillRect/>
          </a:stretch>
        </p:blipFill>
        <p:spPr bwMode="auto">
          <a:xfrm>
            <a:off x="5807112" y="1802840"/>
            <a:ext cx="4114800" cy="473247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9545097" y="2378110"/>
            <a:ext cx="1080337" cy="326069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cstate="print"/>
          <a:srcRect/>
          <a:stretch>
            <a:fillRect/>
          </a:stretch>
        </p:blipFill>
        <p:spPr bwMode="auto">
          <a:xfrm>
            <a:off x="9555145" y="4247105"/>
            <a:ext cx="835025" cy="1271587"/>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cstate="print"/>
          <a:srcRect/>
          <a:stretch>
            <a:fillRect/>
          </a:stretch>
        </p:blipFill>
        <p:spPr bwMode="auto">
          <a:xfrm>
            <a:off x="7437457" y="5257800"/>
            <a:ext cx="798513" cy="1017046"/>
          </a:xfrm>
          <a:prstGeom prst="rect">
            <a:avLst/>
          </a:prstGeom>
          <a:noFill/>
          <a:ln w="9525">
            <a:noFill/>
            <a:miter lim="800000"/>
            <a:headEnd/>
            <a:tailEnd/>
          </a:ln>
          <a:effectLst/>
        </p:spPr>
      </p:pic>
      <p:pic>
        <p:nvPicPr>
          <p:cNvPr id="1031" name="Picture 7"/>
          <p:cNvPicPr>
            <a:picLocks noChangeAspect="1" noChangeArrowheads="1"/>
          </p:cNvPicPr>
          <p:nvPr/>
        </p:nvPicPr>
        <p:blipFill>
          <a:blip r:embed="rId6" cstate="print"/>
          <a:srcRect/>
          <a:stretch>
            <a:fillRect/>
          </a:stretch>
        </p:blipFill>
        <p:spPr bwMode="auto">
          <a:xfrm>
            <a:off x="7411497" y="4247105"/>
            <a:ext cx="811213" cy="1285875"/>
          </a:xfrm>
          <a:prstGeom prst="rect">
            <a:avLst/>
          </a:prstGeom>
          <a:noFill/>
          <a:ln w="9525">
            <a:noFill/>
            <a:miter lim="800000"/>
            <a:headEnd/>
            <a:tailEnd/>
          </a:ln>
          <a:effectLst/>
        </p:spPr>
      </p:pic>
      <p:pic>
        <p:nvPicPr>
          <p:cNvPr id="1033" name="Picture 9"/>
          <p:cNvPicPr>
            <a:picLocks noChangeAspect="1" noChangeArrowheads="1"/>
          </p:cNvPicPr>
          <p:nvPr/>
        </p:nvPicPr>
        <p:blipFill>
          <a:blip r:embed="rId7" cstate="print"/>
          <a:srcRect/>
          <a:stretch>
            <a:fillRect/>
          </a:stretch>
        </p:blipFill>
        <p:spPr bwMode="auto">
          <a:xfrm>
            <a:off x="7716297" y="3932257"/>
            <a:ext cx="847725" cy="1279525"/>
          </a:xfrm>
          <a:prstGeom prst="rect">
            <a:avLst/>
          </a:prstGeom>
          <a:noFill/>
          <a:ln w="9525">
            <a:noFill/>
            <a:miter lim="800000"/>
            <a:headEnd/>
            <a:tailEnd/>
          </a:ln>
          <a:effectLst/>
        </p:spPr>
      </p:pic>
      <p:pic>
        <p:nvPicPr>
          <p:cNvPr id="1034" name="Picture 10"/>
          <p:cNvPicPr>
            <a:picLocks noChangeAspect="1" noChangeArrowheads="1"/>
          </p:cNvPicPr>
          <p:nvPr/>
        </p:nvPicPr>
        <p:blipFill>
          <a:blip r:embed="rId8" cstate="print"/>
          <a:srcRect/>
          <a:stretch>
            <a:fillRect/>
          </a:stretch>
        </p:blipFill>
        <p:spPr bwMode="auto">
          <a:xfrm>
            <a:off x="9556530" y="4059620"/>
            <a:ext cx="870692" cy="1280160"/>
          </a:xfrm>
          <a:prstGeom prst="rect">
            <a:avLst/>
          </a:prstGeom>
          <a:noFill/>
          <a:ln w="9525">
            <a:noFill/>
            <a:miter lim="800000"/>
            <a:headEnd/>
            <a:tailEnd/>
          </a:ln>
          <a:effectLst/>
        </p:spPr>
      </p:pic>
    </p:spTree>
    <p:extLst>
      <p:ext uri="{BB962C8B-B14F-4D97-AF65-F5344CB8AC3E}">
        <p14:creationId xmlns:p14="http://schemas.microsoft.com/office/powerpoint/2010/main" val="97154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up)">
                                      <p:cBhvr>
                                        <p:cTn id="7" dur="500"/>
                                        <p:tgtEl>
                                          <p:spTgt spid="102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par>
                          <p:cTn id="17" fill="hold">
                            <p:stCondLst>
                              <p:cond delay="500"/>
                            </p:stCondLst>
                            <p:childTnLst>
                              <p:par>
                                <p:cTn id="18" presetID="22" presetClass="entr" presetSubtype="4" fill="hold" nodeType="afterEffect">
                                  <p:stCondLst>
                                    <p:cond delay="500"/>
                                  </p:stCondLst>
                                  <p:childTnLst>
                                    <p:set>
                                      <p:cBhvr>
                                        <p:cTn id="19" dur="1" fill="hold">
                                          <p:stCondLst>
                                            <p:cond delay="0"/>
                                          </p:stCondLst>
                                        </p:cTn>
                                        <p:tgtEl>
                                          <p:spTgt spid="1029"/>
                                        </p:tgtEl>
                                        <p:attrNameLst>
                                          <p:attrName>style.visibility</p:attrName>
                                        </p:attrNameLst>
                                      </p:cBhvr>
                                      <p:to>
                                        <p:strVal val="visible"/>
                                      </p:to>
                                    </p:set>
                                    <p:animEffect transition="in" filter="wipe(down)">
                                      <p:cBhvr>
                                        <p:cTn id="20" dur="500"/>
                                        <p:tgtEl>
                                          <p:spTgt spid="10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028"/>
                                        </p:tgtEl>
                                      </p:cBhvr>
                                    </p:animEffect>
                                    <p:set>
                                      <p:cBhvr>
                                        <p:cTn id="25" dur="1" fill="hold">
                                          <p:stCondLst>
                                            <p:cond delay="499"/>
                                          </p:stCondLst>
                                        </p:cTn>
                                        <p:tgtEl>
                                          <p:spTgt spid="102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029"/>
                                        </p:tgtEl>
                                      </p:cBhvr>
                                    </p:animEffect>
                                    <p:set>
                                      <p:cBhvr>
                                        <p:cTn id="28" dur="1" fill="hold">
                                          <p:stCondLst>
                                            <p:cond delay="499"/>
                                          </p:stCondLst>
                                        </p:cTn>
                                        <p:tgtEl>
                                          <p:spTgt spid="102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par>
                          <p:cTn id="38" fill="hold">
                            <p:stCondLst>
                              <p:cond delay="500"/>
                            </p:stCondLst>
                            <p:childTnLst>
                              <p:par>
                                <p:cTn id="39" presetID="22" presetClass="entr" presetSubtype="4" fill="hold" nodeType="afterEffect">
                                  <p:stCondLst>
                                    <p:cond delay="500"/>
                                  </p:stCondLst>
                                  <p:childTnLst>
                                    <p:set>
                                      <p:cBhvr>
                                        <p:cTn id="40" dur="1" fill="hold">
                                          <p:stCondLst>
                                            <p:cond delay="0"/>
                                          </p:stCondLst>
                                        </p:cTn>
                                        <p:tgtEl>
                                          <p:spTgt spid="1030"/>
                                        </p:tgtEl>
                                        <p:attrNameLst>
                                          <p:attrName>style.visibility</p:attrName>
                                        </p:attrNameLst>
                                      </p:cBhvr>
                                      <p:to>
                                        <p:strVal val="visible"/>
                                      </p:to>
                                    </p:set>
                                    <p:animEffect transition="in" filter="wipe(down)">
                                      <p:cBhvr>
                                        <p:cTn id="41" dur="500"/>
                                        <p:tgtEl>
                                          <p:spTgt spid="1030"/>
                                        </p:tgtEl>
                                      </p:cBhvr>
                                    </p:animEffect>
                                  </p:childTnLst>
                                </p:cTn>
                              </p:par>
                            </p:childTnLst>
                          </p:cTn>
                        </p:par>
                        <p:par>
                          <p:cTn id="42" fill="hold">
                            <p:stCondLst>
                              <p:cond delay="1500"/>
                            </p:stCondLst>
                            <p:childTnLst>
                              <p:par>
                                <p:cTn id="43" presetID="22" presetClass="entr" presetSubtype="4" fill="hold" nodeType="afterEffect">
                                  <p:stCondLst>
                                    <p:cond delay="500"/>
                                  </p:stCondLst>
                                  <p:childTnLst>
                                    <p:set>
                                      <p:cBhvr>
                                        <p:cTn id="44" dur="1" fill="hold">
                                          <p:stCondLst>
                                            <p:cond delay="0"/>
                                          </p:stCondLst>
                                        </p:cTn>
                                        <p:tgtEl>
                                          <p:spTgt spid="1031"/>
                                        </p:tgtEl>
                                        <p:attrNameLst>
                                          <p:attrName>style.visibility</p:attrName>
                                        </p:attrNameLst>
                                      </p:cBhvr>
                                      <p:to>
                                        <p:strVal val="visible"/>
                                      </p:to>
                                    </p:set>
                                    <p:animEffect transition="in" filter="wipe(down)">
                                      <p:cBhvr>
                                        <p:cTn id="45" dur="500"/>
                                        <p:tgtEl>
                                          <p:spTgt spid="10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031"/>
                                        </p:tgtEl>
                                      </p:cBhvr>
                                    </p:animEffect>
                                    <p:set>
                                      <p:cBhvr>
                                        <p:cTn id="50" dur="1" fill="hold">
                                          <p:stCondLst>
                                            <p:cond delay="499"/>
                                          </p:stCondLst>
                                        </p:cTn>
                                        <p:tgtEl>
                                          <p:spTgt spid="1031"/>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030"/>
                                        </p:tgtEl>
                                      </p:cBhvr>
                                    </p:animEffect>
                                    <p:set>
                                      <p:cBhvr>
                                        <p:cTn id="53" dur="1" fill="hold">
                                          <p:stCondLst>
                                            <p:cond delay="499"/>
                                          </p:stCondLst>
                                        </p:cTn>
                                        <p:tgtEl>
                                          <p:spTgt spid="1030"/>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500"/>
                                        <p:tgtEl>
                                          <p:spTgt spid="3">
                                            <p:txEl>
                                              <p:pRg st="7" end="7"/>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500"/>
                                        <p:tgtEl>
                                          <p:spTgt spid="3">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fade">
                                      <p:cBhvr>
                                        <p:cTn id="62" dur="500"/>
                                        <p:tgtEl>
                                          <p:spTgt spid="3">
                                            <p:txEl>
                                              <p:pRg st="9" end="9"/>
                                            </p:txEl>
                                          </p:spTgt>
                                        </p:tgtEl>
                                      </p:cBhvr>
                                    </p:animEffec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1034"/>
                                        </p:tgtEl>
                                        <p:attrNameLst>
                                          <p:attrName>style.visibility</p:attrName>
                                        </p:attrNameLst>
                                      </p:cBhvr>
                                      <p:to>
                                        <p:strVal val="visible"/>
                                      </p:to>
                                    </p:set>
                                    <p:animEffect transition="in" filter="wipe(up)">
                                      <p:cBhvr>
                                        <p:cTn id="66" dur="500"/>
                                        <p:tgtEl>
                                          <p:spTgt spid="1034"/>
                                        </p:tgtEl>
                                      </p:cBhvr>
                                    </p:animEffect>
                                  </p:childTnLst>
                                </p:cTn>
                              </p:par>
                            </p:childTnLst>
                          </p:cTn>
                        </p:par>
                        <p:par>
                          <p:cTn id="67" fill="hold">
                            <p:stCondLst>
                              <p:cond delay="1000"/>
                            </p:stCondLst>
                            <p:childTnLst>
                              <p:par>
                                <p:cTn id="68" presetID="22" presetClass="entr" presetSubtype="4" fill="hold" nodeType="afterEffect">
                                  <p:stCondLst>
                                    <p:cond delay="500"/>
                                  </p:stCondLst>
                                  <p:childTnLst>
                                    <p:set>
                                      <p:cBhvr>
                                        <p:cTn id="69" dur="1" fill="hold">
                                          <p:stCondLst>
                                            <p:cond delay="0"/>
                                          </p:stCondLst>
                                        </p:cTn>
                                        <p:tgtEl>
                                          <p:spTgt spid="1033"/>
                                        </p:tgtEl>
                                        <p:attrNameLst>
                                          <p:attrName>style.visibility</p:attrName>
                                        </p:attrNameLst>
                                      </p:cBhvr>
                                      <p:to>
                                        <p:strVal val="visible"/>
                                      </p:to>
                                    </p:set>
                                    <p:animEffect transition="in" filter="wipe(down)">
                                      <p:cBhvr>
                                        <p:cTn id="70"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Switch</a:t>
            </a:r>
          </a:p>
        </p:txBody>
      </p:sp>
      <p:sp>
        <p:nvSpPr>
          <p:cNvPr id="3" name="Content Placeholder 2"/>
          <p:cNvSpPr>
            <a:spLocks noGrp="1"/>
          </p:cNvSpPr>
          <p:nvPr>
            <p:ph idx="1"/>
          </p:nvPr>
        </p:nvSpPr>
        <p:spPr>
          <a:xfrm>
            <a:off x="838201" y="1652726"/>
            <a:ext cx="8229600" cy="3429000"/>
          </a:xfrm>
        </p:spPr>
        <p:txBody>
          <a:bodyPr/>
          <a:lstStyle/>
          <a:p>
            <a:r>
              <a:rPr lang="en-US" dirty="0"/>
              <a:t>Steps of VMM switch different virtual machines :</a:t>
            </a:r>
          </a:p>
          <a:p>
            <a:pPr marL="914400" lvl="1" indent="-457200">
              <a:buFont typeface="+mj-lt"/>
              <a:buAutoNum type="arabicPeriod"/>
            </a:pPr>
            <a:r>
              <a:rPr lang="en-US" dirty="0"/>
              <a:t>Timer Interrupt in running VM.</a:t>
            </a:r>
          </a:p>
          <a:p>
            <a:pPr marL="914400" lvl="1" indent="-457200">
              <a:buFont typeface="+mj-lt"/>
              <a:buAutoNum type="arabicPeriod"/>
            </a:pPr>
            <a:r>
              <a:rPr lang="en-US" dirty="0"/>
              <a:t>Context switch to VMM.</a:t>
            </a:r>
          </a:p>
          <a:p>
            <a:pPr marL="914400" lvl="1" indent="-457200">
              <a:buFont typeface="+mj-lt"/>
              <a:buAutoNum type="arabicPeriod"/>
            </a:pPr>
            <a:r>
              <a:rPr lang="en-US" dirty="0"/>
              <a:t>VMM saves state of running VM.</a:t>
            </a:r>
          </a:p>
          <a:p>
            <a:pPr marL="914400" lvl="1" indent="-457200">
              <a:buFont typeface="+mj-lt"/>
              <a:buAutoNum type="arabicPeriod"/>
            </a:pPr>
            <a:r>
              <a:rPr lang="en-US" dirty="0"/>
              <a:t>VMM determines next VM to execute.</a:t>
            </a:r>
          </a:p>
          <a:p>
            <a:pPr marL="914400" lvl="1" indent="-457200">
              <a:buFont typeface="+mj-lt"/>
              <a:buAutoNum type="arabicPeriod"/>
            </a:pPr>
            <a:r>
              <a:rPr lang="en-US" dirty="0"/>
              <a:t>VMM sets timer interrupt.</a:t>
            </a:r>
          </a:p>
          <a:p>
            <a:pPr marL="914400" lvl="1" indent="-457200">
              <a:buFont typeface="+mj-lt"/>
              <a:buAutoNum type="arabicPeriod"/>
            </a:pPr>
            <a:r>
              <a:rPr lang="en-US" dirty="0"/>
              <a:t>VMM restores state of next VM.</a:t>
            </a:r>
          </a:p>
          <a:p>
            <a:pPr marL="914400" lvl="1" indent="-457200">
              <a:buFont typeface="+mj-lt"/>
              <a:buAutoNum type="arabicPeriod"/>
            </a:pPr>
            <a:r>
              <a:rPr lang="en-US" dirty="0"/>
              <a:t>VMM sets PC to timer interrupt handler of next VM.</a:t>
            </a:r>
          </a:p>
          <a:p>
            <a:pPr marL="914400" lvl="1" indent="-457200">
              <a:buFont typeface="+mj-lt"/>
              <a:buAutoNum type="arabicPeriod"/>
            </a:pPr>
            <a:r>
              <a:rPr lang="en-US" dirty="0"/>
              <a:t>Next VM active.</a:t>
            </a:r>
          </a:p>
        </p:txBody>
      </p:sp>
      <p:pic>
        <p:nvPicPr>
          <p:cNvPr id="3074" name="Picture 2"/>
          <p:cNvPicPr>
            <a:picLocks noChangeAspect="1" noChangeArrowheads="1"/>
          </p:cNvPicPr>
          <p:nvPr/>
        </p:nvPicPr>
        <p:blipFill>
          <a:blip r:embed="rId2" cstate="print"/>
          <a:srcRect/>
          <a:stretch>
            <a:fillRect/>
          </a:stretch>
        </p:blipFill>
        <p:spPr bwMode="auto">
          <a:xfrm>
            <a:off x="1620839" y="4114801"/>
            <a:ext cx="8950325" cy="2365375"/>
          </a:xfrm>
          <a:prstGeom prst="rect">
            <a:avLst/>
          </a:prstGeom>
          <a:noFill/>
          <a:ln w="9525">
            <a:noFill/>
            <a:miter lim="800000"/>
            <a:headEnd/>
            <a:tailEnd/>
          </a:ln>
          <a:effectLst/>
        </p:spPr>
      </p:pic>
    </p:spTree>
    <p:extLst>
      <p:ext uri="{BB962C8B-B14F-4D97-AF65-F5344CB8AC3E}">
        <p14:creationId xmlns:p14="http://schemas.microsoft.com/office/powerpoint/2010/main" val="3035852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3200400" y="1700100"/>
            <a:ext cx="6360459" cy="500549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State Management</a:t>
            </a:r>
          </a:p>
        </p:txBody>
      </p:sp>
      <p:sp>
        <p:nvSpPr>
          <p:cNvPr id="3" name="Content Placeholder 2"/>
          <p:cNvSpPr>
            <a:spLocks noGrp="1"/>
          </p:cNvSpPr>
          <p:nvPr>
            <p:ph idx="1"/>
          </p:nvPr>
        </p:nvSpPr>
        <p:spPr>
          <a:xfrm>
            <a:off x="981636" y="1842248"/>
            <a:ext cx="5181600" cy="2895600"/>
          </a:xfrm>
        </p:spPr>
        <p:txBody>
          <a:bodyPr/>
          <a:lstStyle/>
          <a:p>
            <a:r>
              <a:rPr lang="en-US" dirty="0"/>
              <a:t>Virtualizing system state:</a:t>
            </a:r>
          </a:p>
          <a:p>
            <a:pPr lvl="1"/>
            <a:r>
              <a:rPr lang="en-US" dirty="0"/>
              <a:t>VMM will hold the system states</a:t>
            </a:r>
            <a:br>
              <a:rPr lang="en-US" dirty="0"/>
            </a:br>
            <a:r>
              <a:rPr lang="en-US" dirty="0"/>
              <a:t>of all virtual machines in memory.</a:t>
            </a:r>
          </a:p>
          <a:p>
            <a:pPr lvl="1"/>
            <a:r>
              <a:rPr lang="en-US" dirty="0"/>
              <a:t>When VMM context switch from</a:t>
            </a:r>
            <a:br>
              <a:rPr lang="en-US" dirty="0"/>
            </a:br>
            <a:r>
              <a:rPr lang="en-US" dirty="0"/>
              <a:t>one virtual machine to another</a:t>
            </a:r>
          </a:p>
          <a:p>
            <a:pPr lvl="2"/>
            <a:r>
              <a:rPr lang="en-US" dirty="0"/>
              <a:t>Write the register values back to memory</a:t>
            </a:r>
          </a:p>
          <a:p>
            <a:pPr lvl="2"/>
            <a:r>
              <a:rPr lang="en-US" dirty="0"/>
              <a:t>Copy the register values of next guest OS to CPU registers.</a:t>
            </a:r>
          </a:p>
        </p:txBody>
      </p:sp>
    </p:spTree>
    <p:extLst>
      <p:ext uri="{BB962C8B-B14F-4D97-AF65-F5344CB8AC3E}">
        <p14:creationId xmlns:p14="http://schemas.microsoft.com/office/powerpoint/2010/main" val="487652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Theorem</a:t>
            </a:r>
          </a:p>
        </p:txBody>
      </p:sp>
      <p:sp>
        <p:nvSpPr>
          <p:cNvPr id="3" name="Content Placeholder 2"/>
          <p:cNvSpPr>
            <a:spLocks noGrp="1"/>
          </p:cNvSpPr>
          <p:nvPr>
            <p:ph idx="1"/>
          </p:nvPr>
        </p:nvSpPr>
        <p:spPr>
          <a:xfrm>
            <a:off x="838200" y="1981200"/>
            <a:ext cx="9096023" cy="4876800"/>
          </a:xfrm>
        </p:spPr>
        <p:txBody>
          <a:bodyPr>
            <a:normAutofit/>
          </a:bodyPr>
          <a:lstStyle/>
          <a:p>
            <a:r>
              <a:rPr lang="en-US" dirty="0"/>
              <a:t>Subset theorem:</a:t>
            </a:r>
          </a:p>
          <a:p>
            <a:pPr lvl="1"/>
            <a:r>
              <a:rPr lang="en-US" dirty="0"/>
              <a:t>For any conventional third-generation computer, a VMM may be constructed if the set of sensitive instructions for that computer is a subset of the set of privileged instructions.</a:t>
            </a:r>
            <a:br>
              <a:rPr lang="en-US" dirty="0"/>
            </a:br>
            <a:endParaRPr lang="en-US" dirty="0"/>
          </a:p>
          <a:p>
            <a:r>
              <a:rPr lang="en-US" dirty="0"/>
              <a:t>Recursive Emulation:</a:t>
            </a:r>
          </a:p>
          <a:p>
            <a:pPr lvl="1"/>
            <a:r>
              <a:rPr lang="en-US" dirty="0"/>
              <a:t>A conventional third-generation computer is recursively </a:t>
            </a:r>
            <a:r>
              <a:rPr lang="en-US" dirty="0" err="1"/>
              <a:t>virtualizable</a:t>
            </a:r>
            <a:r>
              <a:rPr lang="en-US" dirty="0"/>
              <a:t> if</a:t>
            </a:r>
          </a:p>
          <a:p>
            <a:pPr lvl="2"/>
            <a:r>
              <a:rPr lang="en-US" dirty="0"/>
              <a:t>It is </a:t>
            </a:r>
            <a:r>
              <a:rPr lang="en-US" dirty="0" err="1"/>
              <a:t>virtualizable</a:t>
            </a:r>
            <a:endParaRPr lang="en-US" dirty="0"/>
          </a:p>
          <a:p>
            <a:pPr lvl="2"/>
            <a:r>
              <a:rPr lang="en-US" dirty="0"/>
              <a:t>VMM without any timing dependencies can be constructed for it.</a:t>
            </a:r>
          </a:p>
          <a:p>
            <a:pPr lvl="1"/>
            <a:endParaRPr lang="en-US" dirty="0"/>
          </a:p>
          <a:p>
            <a:r>
              <a:rPr lang="en-US" dirty="0"/>
              <a:t>Under this theorem, x86 architecture cannot be virtualized directly. Other techniques are needed.</a:t>
            </a:r>
          </a:p>
        </p:txBody>
      </p:sp>
    </p:spTree>
    <p:extLst>
      <p:ext uri="{BB962C8B-B14F-4D97-AF65-F5344CB8AC3E}">
        <p14:creationId xmlns:p14="http://schemas.microsoft.com/office/powerpoint/2010/main" val="521566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Techniques</a:t>
            </a:r>
          </a:p>
        </p:txBody>
      </p:sp>
      <p:sp>
        <p:nvSpPr>
          <p:cNvPr id="3" name="Content Placeholder 2"/>
          <p:cNvSpPr>
            <a:spLocks noGrp="1"/>
          </p:cNvSpPr>
          <p:nvPr>
            <p:ph idx="1"/>
          </p:nvPr>
        </p:nvSpPr>
        <p:spPr/>
        <p:txBody>
          <a:bodyPr>
            <a:normAutofit/>
          </a:bodyPr>
          <a:lstStyle/>
          <a:p>
            <a:r>
              <a:rPr lang="en-US" sz="2800" dirty="0"/>
              <a:t>How to virtualize </a:t>
            </a:r>
            <a:r>
              <a:rPr lang="en-US" sz="2800" dirty="0" err="1"/>
              <a:t>unvirtualizable</a:t>
            </a:r>
            <a:r>
              <a:rPr lang="en-US" sz="2800" dirty="0"/>
              <a:t> hardware:</a:t>
            </a:r>
          </a:p>
          <a:p>
            <a:pPr lvl="1"/>
            <a:r>
              <a:rPr lang="en-US" sz="2400" dirty="0"/>
              <a:t>Para-virtualization</a:t>
            </a:r>
          </a:p>
          <a:p>
            <a:pPr lvl="2"/>
            <a:r>
              <a:rPr lang="en-US" sz="1800" dirty="0"/>
              <a:t>Modify guest OS to skip the critical instructions.</a:t>
            </a:r>
          </a:p>
          <a:p>
            <a:pPr lvl="2"/>
            <a:r>
              <a:rPr lang="en-US" sz="1800" dirty="0"/>
              <a:t>Implement some hyper-calls to trap guest OS to VMM.</a:t>
            </a:r>
            <a:br>
              <a:rPr lang="en-US" sz="1800" dirty="0"/>
            </a:br>
            <a:endParaRPr lang="en-US" sz="1800" dirty="0"/>
          </a:p>
          <a:p>
            <a:pPr lvl="1"/>
            <a:r>
              <a:rPr lang="en-US" sz="2400" dirty="0"/>
              <a:t>Binary translation</a:t>
            </a:r>
          </a:p>
          <a:p>
            <a:pPr lvl="2"/>
            <a:r>
              <a:rPr lang="en-US" sz="1800" dirty="0"/>
              <a:t>Use emulation technique to make hardware </a:t>
            </a:r>
            <a:r>
              <a:rPr lang="en-US" sz="1800" dirty="0" err="1"/>
              <a:t>virtualizable</a:t>
            </a:r>
            <a:r>
              <a:rPr lang="en-US" sz="1800" dirty="0"/>
              <a:t>.</a:t>
            </a:r>
          </a:p>
          <a:p>
            <a:pPr lvl="2"/>
            <a:r>
              <a:rPr lang="en-US" sz="1800" dirty="0"/>
              <a:t>Skip the critical instructions by means of these translations.</a:t>
            </a:r>
            <a:br>
              <a:rPr lang="en-US" sz="1800" dirty="0"/>
            </a:br>
            <a:endParaRPr lang="en-US" sz="1800" dirty="0"/>
          </a:p>
          <a:p>
            <a:pPr lvl="1"/>
            <a:r>
              <a:rPr lang="en-US" sz="2400" dirty="0"/>
              <a:t>Hardware assistance</a:t>
            </a:r>
          </a:p>
          <a:p>
            <a:pPr lvl="2"/>
            <a:r>
              <a:rPr lang="en-US" sz="1800" dirty="0"/>
              <a:t>Modify or enhance ISA of hardware to provide </a:t>
            </a:r>
            <a:r>
              <a:rPr lang="en-US" sz="1800" dirty="0" err="1"/>
              <a:t>virtualizable</a:t>
            </a:r>
            <a:r>
              <a:rPr lang="en-US" sz="1800" dirty="0"/>
              <a:t> architecture.</a:t>
            </a:r>
          </a:p>
          <a:p>
            <a:pPr lvl="2"/>
            <a:r>
              <a:rPr lang="en-US" sz="1800" dirty="0"/>
              <a:t>Reduce the complexity of VMM implementation.</a:t>
            </a:r>
          </a:p>
        </p:txBody>
      </p:sp>
    </p:spTree>
    <p:extLst>
      <p:ext uri="{BB962C8B-B14F-4D97-AF65-F5344CB8AC3E}">
        <p14:creationId xmlns:p14="http://schemas.microsoft.com/office/powerpoint/2010/main" val="1037982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838201" y="2008095"/>
            <a:ext cx="5333999" cy="4572000"/>
          </a:xfrm>
        </p:spPr>
        <p:txBody>
          <a:bodyPr>
            <a:noAutofit/>
          </a:bodyPr>
          <a:lstStyle/>
          <a:p>
            <a:r>
              <a:rPr lang="en-US" dirty="0"/>
              <a:t>Virtualization Technique</a:t>
            </a:r>
          </a:p>
          <a:p>
            <a:pPr lvl="1"/>
            <a:r>
              <a:rPr lang="en-US" dirty="0"/>
              <a:t>CPU Virtualization</a:t>
            </a:r>
          </a:p>
          <a:p>
            <a:pPr lvl="2"/>
            <a:r>
              <a:rPr lang="en-US" dirty="0"/>
              <a:t>Emulation techniques</a:t>
            </a:r>
          </a:p>
          <a:p>
            <a:pPr lvl="2"/>
            <a:r>
              <a:rPr lang="en-US" dirty="0"/>
              <a:t>Trap and emulate model</a:t>
            </a:r>
          </a:p>
          <a:p>
            <a:pPr lvl="2"/>
            <a:r>
              <a:rPr lang="en-US" dirty="0"/>
              <a:t>Hardware assistance</a:t>
            </a:r>
          </a:p>
          <a:p>
            <a:pPr lvl="1"/>
            <a:r>
              <a:rPr lang="en-US" dirty="0"/>
              <a:t>Memory Virtualization</a:t>
            </a:r>
          </a:p>
          <a:p>
            <a:pPr lvl="2"/>
            <a:r>
              <a:rPr lang="en-US" dirty="0"/>
              <a:t>Shadow page table</a:t>
            </a:r>
          </a:p>
          <a:p>
            <a:pPr lvl="2"/>
            <a:r>
              <a:rPr lang="en-US" dirty="0"/>
              <a:t>Hardware assistance</a:t>
            </a:r>
          </a:p>
          <a:p>
            <a:pPr lvl="1"/>
            <a:r>
              <a:rPr lang="en-US" dirty="0"/>
              <a:t>IO Virtualization</a:t>
            </a:r>
          </a:p>
          <a:p>
            <a:pPr lvl="2"/>
            <a:r>
              <a:rPr lang="en-US" dirty="0"/>
              <a:t>Overview</a:t>
            </a:r>
          </a:p>
          <a:p>
            <a:pPr lvl="2"/>
            <a:r>
              <a:rPr lang="en-US" dirty="0"/>
              <a:t>Device model</a:t>
            </a:r>
          </a:p>
          <a:p>
            <a:pPr lvl="2"/>
            <a:r>
              <a:rPr lang="en-US" dirty="0"/>
              <a:t>Hardware assistance</a:t>
            </a:r>
          </a:p>
        </p:txBody>
      </p:sp>
      <p:sp>
        <p:nvSpPr>
          <p:cNvPr id="4" name="Content Placeholder 2"/>
          <p:cNvSpPr txBox="1">
            <a:spLocks/>
          </p:cNvSpPr>
          <p:nvPr/>
        </p:nvSpPr>
        <p:spPr>
          <a:xfrm>
            <a:off x="6172200" y="2008095"/>
            <a:ext cx="3762024" cy="4572000"/>
          </a:xfrm>
          <a:prstGeom prst="rect">
            <a:avLst/>
          </a:prstGeom>
        </p:spPr>
        <p:txBody>
          <a:bodyPr vert="horz" lIns="91440" tIns="45720" rIns="91440" bIns="45720" rtlCol="0">
            <a:normAutofit/>
          </a:bodyPr>
          <a:lstStyle/>
          <a:p>
            <a:pPr marL="342900" indent="-342900">
              <a:spcBef>
                <a:spcPct val="20000"/>
              </a:spcBef>
              <a:buClr>
                <a:schemeClr val="accent1">
                  <a:lumMod val="75000"/>
                </a:schemeClr>
              </a:buClr>
              <a:buFont typeface="Arial" pitchFamily="34" charset="0"/>
              <a:buChar char="•"/>
              <a:defRPr/>
            </a:pPr>
            <a:r>
              <a:rPr lang="en-US" sz="2400" dirty="0">
                <a:solidFill>
                  <a:schemeClr val="tx2">
                    <a:lumMod val="75000"/>
                  </a:schemeClr>
                </a:solidFill>
                <a:latin typeface="Cambria" pitchFamily="18" charset="0"/>
              </a:rPr>
              <a:t>Ecosystem</a:t>
            </a:r>
          </a:p>
          <a:p>
            <a:pPr marL="742950" lvl="1" indent="-285750">
              <a:spcBef>
                <a:spcPct val="20000"/>
              </a:spcBef>
              <a:buClr>
                <a:schemeClr val="accent3">
                  <a:lumMod val="50000"/>
                </a:schemeClr>
              </a:buClr>
              <a:buFont typeface="Wingdings" pitchFamily="2" charset="2"/>
              <a:buChar char="§"/>
              <a:defRPr/>
            </a:pPr>
            <a:r>
              <a:rPr lang="en-US" sz="2000" dirty="0">
                <a:solidFill>
                  <a:schemeClr val="accent3">
                    <a:lumMod val="50000"/>
                  </a:schemeClr>
                </a:solidFill>
                <a:latin typeface="Cambria" pitchFamily="18" charset="0"/>
              </a:rPr>
              <a:t>VMware</a:t>
            </a:r>
          </a:p>
          <a:p>
            <a:pPr marL="742950" lvl="1" indent="-285750">
              <a:spcBef>
                <a:spcPct val="20000"/>
              </a:spcBef>
              <a:buClr>
                <a:schemeClr val="accent3">
                  <a:lumMod val="50000"/>
                </a:schemeClr>
              </a:buClr>
              <a:buFont typeface="Wingdings" pitchFamily="2" charset="2"/>
              <a:buChar char="§"/>
              <a:defRPr/>
            </a:pPr>
            <a:r>
              <a:rPr lang="en-US" sz="2000" dirty="0" err="1">
                <a:solidFill>
                  <a:schemeClr val="accent3">
                    <a:lumMod val="50000"/>
                  </a:schemeClr>
                </a:solidFill>
                <a:latin typeface="Cambria" pitchFamily="18" charset="0"/>
              </a:rPr>
              <a:t>Xen</a:t>
            </a:r>
            <a:endParaRPr lang="en-US" sz="2000" dirty="0">
              <a:solidFill>
                <a:schemeClr val="accent3">
                  <a:lumMod val="50000"/>
                </a:schemeClr>
              </a:solidFill>
              <a:latin typeface="Cambria" pitchFamily="18" charset="0"/>
            </a:endParaRPr>
          </a:p>
          <a:p>
            <a:pPr marL="742950" lvl="1" indent="-285750">
              <a:spcBef>
                <a:spcPct val="20000"/>
              </a:spcBef>
              <a:buClr>
                <a:schemeClr val="accent3">
                  <a:lumMod val="50000"/>
                </a:schemeClr>
              </a:buClr>
              <a:buFont typeface="Wingdings" pitchFamily="2" charset="2"/>
              <a:buChar char="§"/>
              <a:defRPr/>
            </a:pPr>
            <a:r>
              <a:rPr lang="en-US" sz="2000" dirty="0">
                <a:solidFill>
                  <a:schemeClr val="accent3">
                    <a:lumMod val="50000"/>
                  </a:schemeClr>
                </a:solidFill>
                <a:latin typeface="Cambria" pitchFamily="18" charset="0"/>
              </a:rPr>
              <a:t>KVM</a:t>
            </a:r>
            <a:br>
              <a:rPr lang="en-US" sz="2000" dirty="0">
                <a:solidFill>
                  <a:schemeClr val="accent3">
                    <a:lumMod val="50000"/>
                  </a:schemeClr>
                </a:solidFill>
                <a:latin typeface="Cambria" pitchFamily="18" charset="0"/>
              </a:rPr>
            </a:br>
            <a:endParaRPr lang="en-US" sz="2000" dirty="0">
              <a:solidFill>
                <a:schemeClr val="accent3">
                  <a:lumMod val="50000"/>
                </a:schemeClr>
              </a:solidFill>
              <a:latin typeface="Cambria" pitchFamily="18" charset="0"/>
            </a:endParaRPr>
          </a:p>
          <a:p>
            <a:pPr marL="342900" indent="-342900">
              <a:spcBef>
                <a:spcPct val="20000"/>
              </a:spcBef>
              <a:buClr>
                <a:schemeClr val="accent1">
                  <a:lumMod val="75000"/>
                </a:schemeClr>
              </a:buClr>
              <a:buFont typeface="Arial" pitchFamily="34" charset="0"/>
              <a:buChar char="•"/>
              <a:defRPr/>
            </a:pPr>
            <a:r>
              <a:rPr lang="en-US" sz="2400" dirty="0">
                <a:solidFill>
                  <a:schemeClr val="tx2">
                    <a:lumMod val="75000"/>
                  </a:schemeClr>
                </a:solidFill>
                <a:latin typeface="Cambria" pitchFamily="18" charset="0"/>
              </a:rPr>
              <a:t>Other Issues</a:t>
            </a:r>
          </a:p>
          <a:p>
            <a:pPr marL="742950" lvl="1" indent="-285750">
              <a:spcBef>
                <a:spcPct val="20000"/>
              </a:spcBef>
              <a:buClr>
                <a:schemeClr val="accent3">
                  <a:lumMod val="50000"/>
                </a:schemeClr>
              </a:buClr>
              <a:buFont typeface="Wingdings" pitchFamily="2" charset="2"/>
              <a:buChar char="§"/>
              <a:defRPr/>
            </a:pPr>
            <a:r>
              <a:rPr lang="en-US" sz="2000" dirty="0">
                <a:solidFill>
                  <a:schemeClr val="accent3">
                    <a:lumMod val="50000"/>
                  </a:schemeClr>
                </a:solidFill>
                <a:latin typeface="Cambria" pitchFamily="18" charset="0"/>
              </a:rPr>
              <a:t>Live migration</a:t>
            </a:r>
          </a:p>
          <a:p>
            <a:pPr marL="742950" lvl="1" indent="-285750">
              <a:spcBef>
                <a:spcPct val="20000"/>
              </a:spcBef>
              <a:buClr>
                <a:schemeClr val="accent3">
                  <a:lumMod val="50000"/>
                </a:schemeClr>
              </a:buClr>
              <a:buFont typeface="Wingdings" pitchFamily="2" charset="2"/>
              <a:buChar char="§"/>
              <a:defRPr/>
            </a:pPr>
            <a:r>
              <a:rPr lang="en-US" sz="2000" dirty="0">
                <a:solidFill>
                  <a:schemeClr val="accent3">
                    <a:lumMod val="50000"/>
                  </a:schemeClr>
                </a:solidFill>
                <a:latin typeface="Cambria" pitchFamily="18" charset="0"/>
              </a:rPr>
              <a:t>Cloud properties</a:t>
            </a:r>
          </a:p>
        </p:txBody>
      </p:sp>
    </p:spTree>
    <p:extLst>
      <p:ext uri="{BB962C8B-B14F-4D97-AF65-F5344CB8AC3E}">
        <p14:creationId xmlns:p14="http://schemas.microsoft.com/office/powerpoint/2010/main" val="679734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Para-Virtualization</a:t>
            </a:r>
          </a:p>
        </p:txBody>
      </p:sp>
      <p:sp>
        <p:nvSpPr>
          <p:cNvPr id="3" name="Content Placeholder 2"/>
          <p:cNvSpPr>
            <a:spLocks noGrp="1"/>
          </p:cNvSpPr>
          <p:nvPr>
            <p:ph idx="1"/>
          </p:nvPr>
        </p:nvSpPr>
        <p:spPr>
          <a:xfrm>
            <a:off x="838200" y="1828800"/>
            <a:ext cx="9096023" cy="2667000"/>
          </a:xfrm>
        </p:spPr>
        <p:txBody>
          <a:bodyPr>
            <a:normAutofit/>
          </a:bodyPr>
          <a:lstStyle/>
          <a:p>
            <a:r>
              <a:rPr lang="en-US" dirty="0"/>
              <a:t>Para-Virtualization implementation :</a:t>
            </a:r>
          </a:p>
          <a:p>
            <a:pPr lvl="1"/>
            <a:r>
              <a:rPr lang="en-US" dirty="0"/>
              <a:t>In </a:t>
            </a:r>
            <a:r>
              <a:rPr lang="en-US" dirty="0" err="1"/>
              <a:t>para</a:t>
            </a:r>
            <a:r>
              <a:rPr lang="en-US" dirty="0"/>
              <a:t>-virtualization technique, guest OS should be modified to prevent invoking critical instructions.</a:t>
            </a:r>
          </a:p>
          <a:p>
            <a:pPr lvl="1"/>
            <a:r>
              <a:rPr lang="en-US" dirty="0"/>
              <a:t>Instead of knowing nothing about hypervisor, guest OS will be aware of the existence of VMM, and collaborate with VMM smoothly.</a:t>
            </a:r>
          </a:p>
          <a:p>
            <a:pPr lvl="1"/>
            <a:r>
              <a:rPr lang="en-US" dirty="0"/>
              <a:t>VMM will provide the hyper-call interfaces, which will be the communication channel between guest and host.</a:t>
            </a:r>
          </a:p>
        </p:txBody>
      </p:sp>
      <p:pic>
        <p:nvPicPr>
          <p:cNvPr id="5122" name="Picture 2"/>
          <p:cNvPicPr>
            <a:picLocks noChangeAspect="1" noChangeArrowheads="1"/>
          </p:cNvPicPr>
          <p:nvPr/>
        </p:nvPicPr>
        <p:blipFill>
          <a:blip r:embed="rId2" cstate="print"/>
          <a:srcRect/>
          <a:stretch>
            <a:fillRect/>
          </a:stretch>
        </p:blipFill>
        <p:spPr bwMode="auto">
          <a:xfrm>
            <a:off x="2185812" y="4495800"/>
            <a:ext cx="6400800" cy="1858960"/>
          </a:xfrm>
          <a:prstGeom prst="rect">
            <a:avLst/>
          </a:prstGeom>
          <a:noFill/>
          <a:ln w="9525">
            <a:noFill/>
            <a:miter lim="800000"/>
            <a:headEnd/>
            <a:tailEnd/>
          </a:ln>
          <a:effectLst/>
        </p:spPr>
      </p:pic>
    </p:spTree>
    <p:extLst>
      <p:ext uri="{BB962C8B-B14F-4D97-AF65-F5344CB8AC3E}">
        <p14:creationId xmlns:p14="http://schemas.microsoft.com/office/powerpoint/2010/main" val="11694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Binary Translation</a:t>
            </a:r>
          </a:p>
        </p:txBody>
      </p:sp>
      <p:sp>
        <p:nvSpPr>
          <p:cNvPr id="3" name="Content Placeholder 2"/>
          <p:cNvSpPr>
            <a:spLocks noGrp="1"/>
          </p:cNvSpPr>
          <p:nvPr>
            <p:ph idx="1"/>
          </p:nvPr>
        </p:nvSpPr>
        <p:spPr>
          <a:xfrm>
            <a:off x="1107141" y="2030507"/>
            <a:ext cx="7772400" cy="4525963"/>
          </a:xfrm>
        </p:spPr>
        <p:txBody>
          <a:bodyPr/>
          <a:lstStyle/>
          <a:p>
            <a:r>
              <a:rPr lang="en-US" dirty="0"/>
              <a:t>In emulation techniques :</a:t>
            </a:r>
          </a:p>
          <a:p>
            <a:pPr lvl="1"/>
            <a:r>
              <a:rPr lang="en-US" dirty="0"/>
              <a:t>Binary translation module is used to optimize binary code blocks, and translate binaries from guest ISA to host ISA.</a:t>
            </a:r>
            <a:br>
              <a:rPr lang="en-US" dirty="0"/>
            </a:br>
            <a:endParaRPr lang="en-US" dirty="0"/>
          </a:p>
          <a:p>
            <a:r>
              <a:rPr lang="en-US" dirty="0"/>
              <a:t>In virtualization techniques :</a:t>
            </a:r>
          </a:p>
          <a:p>
            <a:pPr lvl="1"/>
            <a:r>
              <a:rPr lang="en-US" dirty="0"/>
              <a:t>Binary translation module is used to skip or modify the guest OS binary code blocks which include critical instructions.</a:t>
            </a:r>
          </a:p>
          <a:p>
            <a:pPr lvl="1"/>
            <a:r>
              <a:rPr lang="en-US" dirty="0"/>
              <a:t>Translate those critical instructions into some privilege instructions which will trap to VMM for further emulation.</a:t>
            </a:r>
          </a:p>
        </p:txBody>
      </p:sp>
    </p:spTree>
    <p:extLst>
      <p:ext uri="{BB962C8B-B14F-4D97-AF65-F5344CB8AC3E}">
        <p14:creationId xmlns:p14="http://schemas.microsoft.com/office/powerpoint/2010/main" val="2752237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Translation</a:t>
            </a:r>
          </a:p>
        </p:txBody>
      </p:sp>
      <p:sp>
        <p:nvSpPr>
          <p:cNvPr id="3" name="Content Placeholder 2"/>
          <p:cNvSpPr>
            <a:spLocks noGrp="1"/>
          </p:cNvSpPr>
          <p:nvPr>
            <p:ph idx="1"/>
          </p:nvPr>
        </p:nvSpPr>
        <p:spPr/>
        <p:txBody>
          <a:bodyPr/>
          <a:lstStyle/>
          <a:p>
            <a:r>
              <a:rPr lang="en-US" dirty="0"/>
              <a:t>Static approach vs. Dynamic approach :</a:t>
            </a:r>
          </a:p>
          <a:p>
            <a:pPr lvl="1"/>
            <a:r>
              <a:rPr lang="en-US" dirty="0"/>
              <a:t>Static binary translation</a:t>
            </a:r>
          </a:p>
          <a:p>
            <a:pPr lvl="2"/>
            <a:r>
              <a:rPr lang="en-US" dirty="0"/>
              <a:t>The entire executable file is translated into an executable of the target architecture.</a:t>
            </a:r>
          </a:p>
          <a:p>
            <a:pPr lvl="2"/>
            <a:r>
              <a:rPr lang="en-US" dirty="0"/>
              <a:t>This is very difficult to do correctly, since not all the code can be discovered by the translator.</a:t>
            </a:r>
          </a:p>
          <a:p>
            <a:pPr lvl="1"/>
            <a:r>
              <a:rPr lang="en-US" dirty="0"/>
              <a:t>Dynamic binary translation</a:t>
            </a:r>
          </a:p>
          <a:p>
            <a:pPr lvl="2"/>
            <a:r>
              <a:rPr lang="en-US" dirty="0"/>
              <a:t>Looks at a short sequence of code, typically on the order of a single basic block, translates it and caches the resulting sequence.</a:t>
            </a:r>
          </a:p>
          <a:p>
            <a:pPr lvl="2"/>
            <a:r>
              <a:rPr lang="en-US" dirty="0"/>
              <a:t>Code is only translated as it is discovered and when possible, branch instructions are made to point to already translated and saved code.</a:t>
            </a:r>
          </a:p>
        </p:txBody>
      </p:sp>
    </p:spTree>
    <p:extLst>
      <p:ext uri="{BB962C8B-B14F-4D97-AF65-F5344CB8AC3E}">
        <p14:creationId xmlns:p14="http://schemas.microsoft.com/office/powerpoint/2010/main" val="1233414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Translation</a:t>
            </a:r>
          </a:p>
        </p:txBody>
      </p:sp>
      <p:sp>
        <p:nvSpPr>
          <p:cNvPr id="3" name="Content Placeholder 2"/>
          <p:cNvSpPr>
            <a:spLocks noGrp="1"/>
          </p:cNvSpPr>
          <p:nvPr>
            <p:ph idx="1"/>
          </p:nvPr>
        </p:nvSpPr>
        <p:spPr>
          <a:xfrm>
            <a:off x="838201" y="1815354"/>
            <a:ext cx="8229600" cy="1219200"/>
          </a:xfrm>
        </p:spPr>
        <p:txBody>
          <a:bodyPr/>
          <a:lstStyle/>
          <a:p>
            <a:r>
              <a:rPr lang="en-US" dirty="0"/>
              <a:t>Dynamic binary translation and optimization</a:t>
            </a:r>
          </a:p>
          <a:p>
            <a:pPr lvl="1"/>
            <a:r>
              <a:rPr lang="en-US" dirty="0"/>
              <a:t>VMM can dynamically translate binary code and collect profiling data for further optimization.</a:t>
            </a:r>
          </a:p>
        </p:txBody>
      </p:sp>
      <p:pic>
        <p:nvPicPr>
          <p:cNvPr id="4098" name="Picture 2"/>
          <p:cNvPicPr>
            <a:picLocks noChangeAspect="1" noChangeArrowheads="1"/>
          </p:cNvPicPr>
          <p:nvPr/>
        </p:nvPicPr>
        <p:blipFill>
          <a:blip r:embed="rId2" cstate="print"/>
          <a:srcRect/>
          <a:stretch>
            <a:fillRect/>
          </a:stretch>
        </p:blipFill>
        <p:spPr bwMode="auto">
          <a:xfrm>
            <a:off x="1649061" y="2665226"/>
            <a:ext cx="8285163" cy="4017963"/>
          </a:xfrm>
          <a:prstGeom prst="rect">
            <a:avLst/>
          </a:prstGeom>
          <a:noFill/>
          <a:ln w="9525">
            <a:noFill/>
            <a:miter lim="800000"/>
            <a:headEnd/>
            <a:tailEnd/>
          </a:ln>
          <a:effectLst/>
        </p:spPr>
      </p:pic>
    </p:spTree>
    <p:extLst>
      <p:ext uri="{BB962C8B-B14F-4D97-AF65-F5344CB8AC3E}">
        <p14:creationId xmlns:p14="http://schemas.microsoft.com/office/powerpoint/2010/main" val="3361392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Difficulties</a:t>
            </a:r>
          </a:p>
        </p:txBody>
      </p:sp>
      <p:sp>
        <p:nvSpPr>
          <p:cNvPr id="3" name="Content Placeholder 2"/>
          <p:cNvSpPr>
            <a:spLocks noGrp="1"/>
          </p:cNvSpPr>
          <p:nvPr>
            <p:ph idx="1"/>
          </p:nvPr>
        </p:nvSpPr>
        <p:spPr>
          <a:xfrm>
            <a:off x="1093694" y="1909482"/>
            <a:ext cx="8305800" cy="5105400"/>
          </a:xfrm>
        </p:spPr>
        <p:txBody>
          <a:bodyPr/>
          <a:lstStyle/>
          <a:p>
            <a:r>
              <a:rPr lang="en-US" dirty="0"/>
              <a:t>Difficulties of binary translation:</a:t>
            </a:r>
          </a:p>
          <a:p>
            <a:pPr lvl="1"/>
            <a:r>
              <a:rPr lang="en-US" dirty="0"/>
              <a:t>Self-modifying code</a:t>
            </a:r>
          </a:p>
          <a:p>
            <a:pPr lvl="2"/>
            <a:r>
              <a:rPr lang="en-US" dirty="0"/>
              <a:t>If guest OS will modify its own binary code in runtime, binary translation need to flush the responding code cache and retranslate the code block.</a:t>
            </a:r>
          </a:p>
          <a:p>
            <a:pPr lvl="1"/>
            <a:r>
              <a:rPr lang="en-US" dirty="0"/>
              <a:t>Self-reference code</a:t>
            </a:r>
          </a:p>
          <a:p>
            <a:pPr lvl="2"/>
            <a:r>
              <a:rPr lang="en-US" dirty="0"/>
              <a:t>If guest code need to reference(read) its own binary code in runtime, VMM need to make it referring back to original guest binaries location.</a:t>
            </a:r>
          </a:p>
          <a:p>
            <a:pPr lvl="1"/>
            <a:r>
              <a:rPr lang="en-US" dirty="0"/>
              <a:t>Real-time system</a:t>
            </a:r>
          </a:p>
          <a:p>
            <a:pPr lvl="2"/>
            <a:r>
              <a:rPr lang="en-US" dirty="0"/>
              <a:t>For some timing critical guest OS, emulation environment will lose precise timing, and this problem cannot be perfectly solved yet.</a:t>
            </a:r>
          </a:p>
          <a:p>
            <a:r>
              <a:rPr lang="en-US" dirty="0"/>
              <a:t>Difficulty of para-virtualization:</a:t>
            </a:r>
          </a:p>
          <a:p>
            <a:pPr lvl="1"/>
            <a:r>
              <a:rPr lang="en-US" dirty="0"/>
              <a:t>Guest OS modification</a:t>
            </a:r>
          </a:p>
          <a:p>
            <a:pPr lvl="2"/>
            <a:r>
              <a:rPr lang="en-US" dirty="0"/>
              <a:t>User should at least have the source code of guest OS and modify its kernel; otherwise, para-virtualization cannot be used.</a:t>
            </a:r>
          </a:p>
          <a:p>
            <a:pPr lvl="1"/>
            <a:endParaRPr lang="en-US" dirty="0"/>
          </a:p>
        </p:txBody>
      </p:sp>
    </p:spTree>
    <p:extLst>
      <p:ext uri="{BB962C8B-B14F-4D97-AF65-F5344CB8AC3E}">
        <p14:creationId xmlns:p14="http://schemas.microsoft.com/office/powerpoint/2010/main" val="1497817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Virtualization</a:t>
            </a:r>
          </a:p>
        </p:txBody>
      </p:sp>
      <p:sp>
        <p:nvSpPr>
          <p:cNvPr id="3" name="Text Placeholder 2"/>
          <p:cNvSpPr>
            <a:spLocks noGrp="1"/>
          </p:cNvSpPr>
          <p:nvPr>
            <p:ph type="body" idx="1"/>
          </p:nvPr>
        </p:nvSpPr>
        <p:spPr/>
        <p:txBody>
          <a:bodyPr/>
          <a:lstStyle/>
          <a:p>
            <a:r>
              <a:rPr lang="en-US" dirty="0"/>
              <a:t>Emulation techniques</a:t>
            </a:r>
          </a:p>
          <a:p>
            <a:r>
              <a:rPr lang="en-US" dirty="0"/>
              <a:t>Trap and emulate model</a:t>
            </a:r>
          </a:p>
          <a:p>
            <a:r>
              <a:rPr lang="en-US" dirty="0">
                <a:solidFill>
                  <a:srgbClr val="C00000"/>
                </a:solidFill>
              </a:rPr>
              <a:t>Hardware assistance</a:t>
            </a:r>
          </a:p>
        </p:txBody>
      </p:sp>
    </p:spTree>
    <p:extLst>
      <p:ext uri="{BB962C8B-B14F-4D97-AF65-F5344CB8AC3E}">
        <p14:creationId xmlns:p14="http://schemas.microsoft.com/office/powerpoint/2010/main" val="380726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Solution</a:t>
            </a:r>
          </a:p>
        </p:txBody>
      </p:sp>
      <p:sp>
        <p:nvSpPr>
          <p:cNvPr id="3" name="Content Placeholder 2"/>
          <p:cNvSpPr>
            <a:spLocks noGrp="1"/>
          </p:cNvSpPr>
          <p:nvPr>
            <p:ph idx="1"/>
          </p:nvPr>
        </p:nvSpPr>
        <p:spPr/>
        <p:txBody>
          <a:bodyPr>
            <a:normAutofit/>
          </a:bodyPr>
          <a:lstStyle/>
          <a:p>
            <a:r>
              <a:rPr lang="en-US" sz="2400" dirty="0"/>
              <a:t>Why are there so many problems and difficulties ?</a:t>
            </a:r>
          </a:p>
          <a:p>
            <a:pPr lvl="1"/>
            <a:r>
              <a:rPr lang="en-US" sz="2000" dirty="0"/>
              <a:t>Critical instructions do not trap in user mode.</a:t>
            </a:r>
          </a:p>
          <a:p>
            <a:pPr lvl="1"/>
            <a:r>
              <a:rPr lang="en-US" sz="2000" dirty="0"/>
              <a:t>Even if we make those critical instructions trap, their semantics may </a:t>
            </a:r>
            <a:r>
              <a:rPr lang="en-US" altLang="zh-TW" sz="2000" dirty="0"/>
              <a:t>also be </a:t>
            </a:r>
            <a:r>
              <a:rPr lang="en-US" sz="2000" dirty="0"/>
              <a:t>changed; which is not acceptable.</a:t>
            </a:r>
            <a:br>
              <a:rPr lang="en-US" sz="2000" dirty="0"/>
            </a:br>
            <a:endParaRPr lang="en-US" sz="2000" dirty="0"/>
          </a:p>
          <a:p>
            <a:r>
              <a:rPr lang="en-US" sz="2400" dirty="0"/>
              <a:t>In short, legacy processors did not design for virtualization from the off.</a:t>
            </a:r>
          </a:p>
          <a:p>
            <a:pPr lvl="1"/>
            <a:r>
              <a:rPr lang="en-US" sz="2000" dirty="0"/>
              <a:t>If processor can be aware of the different behaviors between guest and host, the VMM design will be more efficient and simple.</a:t>
            </a:r>
          </a:p>
        </p:txBody>
      </p:sp>
    </p:spTree>
    <p:extLst>
      <p:ext uri="{BB962C8B-B14F-4D97-AF65-F5344CB8AC3E}">
        <p14:creationId xmlns:p14="http://schemas.microsoft.com/office/powerpoint/2010/main" val="243115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Solution</a:t>
            </a:r>
          </a:p>
        </p:txBody>
      </p:sp>
      <p:sp>
        <p:nvSpPr>
          <p:cNvPr id="3" name="Content Placeholder 2"/>
          <p:cNvSpPr>
            <a:spLocks noGrp="1"/>
          </p:cNvSpPr>
          <p:nvPr>
            <p:ph idx="1"/>
          </p:nvPr>
        </p:nvSpPr>
        <p:spPr>
          <a:xfrm>
            <a:off x="838201" y="1875570"/>
            <a:ext cx="9096023" cy="4220665"/>
          </a:xfrm>
        </p:spPr>
        <p:txBody>
          <a:bodyPr/>
          <a:lstStyle/>
          <a:p>
            <a:r>
              <a:rPr lang="en-US" dirty="0"/>
              <a:t>Let’s go back to the trap model :</a:t>
            </a:r>
          </a:p>
          <a:p>
            <a:pPr lvl="1"/>
            <a:r>
              <a:rPr lang="en-US" dirty="0"/>
              <a:t>Some trap types do not need the VMM involvement.</a:t>
            </a:r>
          </a:p>
          <a:p>
            <a:pPr lvl="2"/>
            <a:r>
              <a:rPr lang="en-US" dirty="0"/>
              <a:t>For example, all system calls invoked by application in guest OS should be caught by guest OS only. There is no need to trap to VMM and then forward it back to guest OS, which will introduce context switch overhead.</a:t>
            </a:r>
          </a:p>
          <a:p>
            <a:pPr lvl="1"/>
            <a:r>
              <a:rPr lang="en-US" dirty="0"/>
              <a:t>Some critical instructions should not be executed by guest OS.</a:t>
            </a:r>
          </a:p>
          <a:p>
            <a:pPr lvl="2"/>
            <a:r>
              <a:rPr lang="en-US" dirty="0"/>
              <a:t>Although we make those critical instructions trap to VMM, the VMM cannot identify whether this trapping action is caused by the emulation purpose or the real OS execution exception.</a:t>
            </a:r>
            <a:br>
              <a:rPr lang="en-US" dirty="0"/>
            </a:br>
            <a:endParaRPr lang="en-US" dirty="0"/>
          </a:p>
          <a:p>
            <a:r>
              <a:rPr lang="en-US" dirty="0"/>
              <a:t>Solution :</a:t>
            </a:r>
          </a:p>
          <a:p>
            <a:pPr lvl="1"/>
            <a:r>
              <a:rPr lang="en-US" dirty="0"/>
              <a:t>We need to redefine the semantics of some instructions.</a:t>
            </a:r>
          </a:p>
          <a:p>
            <a:pPr lvl="1"/>
            <a:r>
              <a:rPr lang="en-US" dirty="0"/>
              <a:t>We need to introduce new CPU control paradigm.</a:t>
            </a:r>
          </a:p>
        </p:txBody>
      </p:sp>
    </p:spTree>
    <p:extLst>
      <p:ext uri="{BB962C8B-B14F-4D97-AF65-F5344CB8AC3E}">
        <p14:creationId xmlns:p14="http://schemas.microsoft.com/office/powerpoint/2010/main" val="2737311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VT-x</a:t>
            </a:r>
          </a:p>
        </p:txBody>
      </p:sp>
      <p:sp>
        <p:nvSpPr>
          <p:cNvPr id="3" name="Content Placeholder 2"/>
          <p:cNvSpPr>
            <a:spLocks noGrp="1"/>
          </p:cNvSpPr>
          <p:nvPr>
            <p:ph idx="1"/>
          </p:nvPr>
        </p:nvSpPr>
        <p:spPr/>
        <p:txBody>
          <a:bodyPr>
            <a:normAutofit/>
          </a:bodyPr>
          <a:lstStyle/>
          <a:p>
            <a:r>
              <a:rPr lang="en-US" sz="2400" dirty="0"/>
              <a:t>In order to straighten those problems out, Intel introduces an additional operational mode for the x86 architecture.</a:t>
            </a:r>
          </a:p>
          <a:p>
            <a:pPr marL="0" indent="0">
              <a:buNone/>
            </a:pPr>
            <a:endParaRPr lang="en-US" sz="2400" dirty="0"/>
          </a:p>
          <a:p>
            <a:pPr lvl="1"/>
            <a:r>
              <a:rPr lang="en-US" sz="2000" dirty="0"/>
              <a:t>VMX Root Operation (Root Mode)</a:t>
            </a:r>
          </a:p>
          <a:p>
            <a:pPr lvl="2"/>
            <a:r>
              <a:rPr lang="en-US" sz="1600" dirty="0"/>
              <a:t>All instruction behaviors in this mode are no different to traditional ones.</a:t>
            </a:r>
          </a:p>
          <a:p>
            <a:pPr lvl="2"/>
            <a:r>
              <a:rPr lang="en-US" sz="1600" dirty="0"/>
              <a:t>All legacy software can run in this mode correctly.</a:t>
            </a:r>
          </a:p>
          <a:p>
            <a:pPr lvl="2"/>
            <a:r>
              <a:rPr lang="en-US" sz="1600" dirty="0"/>
              <a:t>VMM should run in this mode and control all system resources.</a:t>
            </a:r>
          </a:p>
          <a:p>
            <a:pPr lvl="1"/>
            <a:r>
              <a:rPr lang="en-US" sz="2000" dirty="0"/>
              <a:t>VMX Non-Root Operation (Non-Root Mode)</a:t>
            </a:r>
          </a:p>
          <a:p>
            <a:pPr lvl="2"/>
            <a:r>
              <a:rPr lang="en-US" sz="1600" dirty="0"/>
              <a:t>All sensitive instruction behaviors in this mode are redefined.</a:t>
            </a:r>
          </a:p>
          <a:p>
            <a:pPr lvl="2"/>
            <a:r>
              <a:rPr lang="en-US" sz="1600" dirty="0"/>
              <a:t>The sensitive instructions will trap to Root Mode.</a:t>
            </a:r>
          </a:p>
          <a:p>
            <a:pPr lvl="2"/>
            <a:r>
              <a:rPr lang="en-US" sz="1600" dirty="0"/>
              <a:t>Guest OS should run in this mode and be fully virtualized through typical “</a:t>
            </a:r>
            <a:r>
              <a:rPr lang="en-US" sz="1600" i="1" dirty="0"/>
              <a:t>trap and emulation model</a:t>
            </a:r>
            <a:r>
              <a:rPr lang="en-US" sz="1600" dirty="0"/>
              <a:t>”.</a:t>
            </a:r>
          </a:p>
        </p:txBody>
      </p:sp>
    </p:spTree>
    <p:extLst>
      <p:ext uri="{BB962C8B-B14F-4D97-AF65-F5344CB8AC3E}">
        <p14:creationId xmlns:p14="http://schemas.microsoft.com/office/powerpoint/2010/main" val="218964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VT-x</a:t>
            </a:r>
          </a:p>
        </p:txBody>
      </p:sp>
      <p:sp>
        <p:nvSpPr>
          <p:cNvPr id="3" name="Content Placeholder 2"/>
          <p:cNvSpPr>
            <a:spLocks noGrp="1"/>
          </p:cNvSpPr>
          <p:nvPr>
            <p:ph idx="1"/>
          </p:nvPr>
        </p:nvSpPr>
        <p:spPr>
          <a:xfrm>
            <a:off x="838201" y="1887582"/>
            <a:ext cx="4192091" cy="4953000"/>
          </a:xfrm>
        </p:spPr>
        <p:txBody>
          <a:bodyPr>
            <a:normAutofit/>
          </a:bodyPr>
          <a:lstStyle/>
          <a:p>
            <a:r>
              <a:rPr lang="en-US" dirty="0"/>
              <a:t>VMM with VT-x:</a:t>
            </a:r>
          </a:p>
          <a:p>
            <a:pPr lvl="1"/>
            <a:r>
              <a:rPr lang="en-US" dirty="0"/>
              <a:t>System Call</a:t>
            </a:r>
          </a:p>
          <a:p>
            <a:pPr lvl="2"/>
            <a:r>
              <a:rPr lang="en-US" dirty="0"/>
              <a:t>CPU will directly trap to interrupt handler vector of guest OS.</a:t>
            </a:r>
          </a:p>
          <a:p>
            <a:pPr lvl="1"/>
            <a:r>
              <a:rPr lang="en-US" dirty="0"/>
              <a:t>Hardware Interrupt</a:t>
            </a:r>
          </a:p>
          <a:p>
            <a:pPr lvl="2"/>
            <a:r>
              <a:rPr lang="en-US" dirty="0"/>
              <a:t>Still, hardware events need to be handled by VMM first.</a:t>
            </a:r>
          </a:p>
          <a:p>
            <a:pPr lvl="1"/>
            <a:r>
              <a:rPr lang="en-US" dirty="0"/>
              <a:t>Sensitive Instruction</a:t>
            </a:r>
          </a:p>
          <a:p>
            <a:pPr lvl="2"/>
            <a:r>
              <a:rPr lang="en-US" dirty="0"/>
              <a:t>Instead of trap all privilege instructions, running guest OS in Non-root mode will trap sensitive instruction only.</a:t>
            </a:r>
          </a:p>
        </p:txBody>
      </p:sp>
      <p:pic>
        <p:nvPicPr>
          <p:cNvPr id="6147" name="Picture 3"/>
          <p:cNvPicPr>
            <a:picLocks noChangeAspect="1" noChangeArrowheads="1"/>
          </p:cNvPicPr>
          <p:nvPr/>
        </p:nvPicPr>
        <p:blipFill>
          <a:blip r:embed="rId2" cstate="print"/>
          <a:srcRect/>
          <a:stretch>
            <a:fillRect/>
          </a:stretch>
        </p:blipFill>
        <p:spPr bwMode="auto">
          <a:xfrm>
            <a:off x="5412382" y="1367334"/>
            <a:ext cx="4587911" cy="5167976"/>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cstate="print"/>
          <a:srcRect/>
          <a:stretch>
            <a:fillRect/>
          </a:stretch>
        </p:blipFill>
        <p:spPr bwMode="auto">
          <a:xfrm>
            <a:off x="9620800" y="1887582"/>
            <a:ext cx="993775" cy="3074127"/>
          </a:xfrm>
          <a:prstGeom prst="rect">
            <a:avLst/>
          </a:prstGeom>
          <a:noFill/>
          <a:ln w="9525">
            <a:noFill/>
            <a:miter lim="800000"/>
            <a:headEnd/>
            <a:tailEnd/>
          </a:ln>
          <a:effectLst/>
        </p:spPr>
      </p:pic>
      <p:pic>
        <p:nvPicPr>
          <p:cNvPr id="6149" name="Picture 5"/>
          <p:cNvPicPr>
            <a:picLocks noChangeAspect="1" noChangeArrowheads="1"/>
          </p:cNvPicPr>
          <p:nvPr/>
        </p:nvPicPr>
        <p:blipFill>
          <a:blip r:embed="rId4" cstate="print"/>
          <a:srcRect/>
          <a:stretch>
            <a:fillRect/>
          </a:stretch>
        </p:blipFill>
        <p:spPr bwMode="auto">
          <a:xfrm>
            <a:off x="7685681" y="4589419"/>
            <a:ext cx="774700" cy="1169127"/>
          </a:xfrm>
          <a:prstGeom prst="rect">
            <a:avLst/>
          </a:prstGeom>
          <a:noFill/>
          <a:ln w="9525">
            <a:noFill/>
            <a:miter lim="800000"/>
            <a:headEnd/>
            <a:tailEnd/>
          </a:ln>
          <a:effectLst/>
        </p:spPr>
      </p:pic>
      <p:pic>
        <p:nvPicPr>
          <p:cNvPr id="6150" name="Picture 6"/>
          <p:cNvPicPr>
            <a:picLocks noChangeAspect="1" noChangeArrowheads="1"/>
          </p:cNvPicPr>
          <p:nvPr/>
        </p:nvPicPr>
        <p:blipFill>
          <a:blip r:embed="rId5" cstate="print"/>
          <a:srcRect/>
          <a:stretch>
            <a:fillRect/>
          </a:stretch>
        </p:blipFill>
        <p:spPr bwMode="auto">
          <a:xfrm>
            <a:off x="7698381" y="5521237"/>
            <a:ext cx="762000" cy="762000"/>
          </a:xfrm>
          <a:prstGeom prst="rect">
            <a:avLst/>
          </a:prstGeom>
          <a:noFill/>
          <a:ln w="9525">
            <a:noFill/>
            <a:miter lim="800000"/>
            <a:headEnd/>
            <a:tailEnd/>
          </a:ln>
          <a:effectLst/>
        </p:spPr>
      </p:pic>
      <p:pic>
        <p:nvPicPr>
          <p:cNvPr id="6151" name="Picture 7"/>
          <p:cNvPicPr>
            <a:picLocks noChangeAspect="1" noChangeArrowheads="1"/>
          </p:cNvPicPr>
          <p:nvPr/>
        </p:nvPicPr>
        <p:blipFill>
          <a:blip r:embed="rId6" cstate="print"/>
          <a:srcRect/>
          <a:stretch>
            <a:fillRect/>
          </a:stretch>
        </p:blipFill>
        <p:spPr bwMode="auto">
          <a:xfrm>
            <a:off x="9629509" y="4410891"/>
            <a:ext cx="841375" cy="1160418"/>
          </a:xfrm>
          <a:prstGeom prst="rect">
            <a:avLst/>
          </a:prstGeom>
          <a:noFill/>
          <a:ln w="9525">
            <a:noFill/>
            <a:miter lim="800000"/>
            <a:headEnd/>
            <a:tailEnd/>
          </a:ln>
          <a:effectLst/>
        </p:spPr>
      </p:pic>
      <p:pic>
        <p:nvPicPr>
          <p:cNvPr id="6152" name="Picture 8"/>
          <p:cNvPicPr>
            <a:picLocks noChangeAspect="1" noChangeArrowheads="1"/>
          </p:cNvPicPr>
          <p:nvPr/>
        </p:nvPicPr>
        <p:blipFill>
          <a:blip r:embed="rId7" cstate="print"/>
          <a:srcRect/>
          <a:stretch>
            <a:fillRect/>
          </a:stretch>
        </p:blipFill>
        <p:spPr bwMode="auto">
          <a:xfrm>
            <a:off x="7874728" y="4267200"/>
            <a:ext cx="890587" cy="1191441"/>
          </a:xfrm>
          <a:prstGeom prst="rect">
            <a:avLst/>
          </a:prstGeom>
          <a:noFill/>
          <a:ln w="9525">
            <a:noFill/>
            <a:miter lim="800000"/>
            <a:headEnd/>
            <a:tailEnd/>
          </a:ln>
          <a:effectLst/>
        </p:spPr>
      </p:pic>
    </p:spTree>
    <p:extLst>
      <p:ext uri="{BB962C8B-B14F-4D97-AF65-F5344CB8AC3E}">
        <p14:creationId xmlns:p14="http://schemas.microsoft.com/office/powerpoint/2010/main" val="93249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wipe(up)">
                                      <p:cBhvr>
                                        <p:cTn id="7" dur="500"/>
                                        <p:tgtEl>
                                          <p:spTgt spid="614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6148"/>
                                        </p:tgtEl>
                                      </p:cBhvr>
                                    </p:animEffect>
                                    <p:set>
                                      <p:cBhvr>
                                        <p:cTn id="18" dur="1" fill="hold">
                                          <p:stCondLst>
                                            <p:cond delay="499"/>
                                          </p:stCondLst>
                                        </p:cTn>
                                        <p:tgtEl>
                                          <p:spTgt spid="614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500"/>
                            </p:stCondLst>
                            <p:childTnLst>
                              <p:par>
                                <p:cTn id="26" presetID="22" presetClass="entr" presetSubtype="4" fill="hold" nodeType="afterEffect">
                                  <p:stCondLst>
                                    <p:cond delay="500"/>
                                  </p:stCondLst>
                                  <p:childTnLst>
                                    <p:set>
                                      <p:cBhvr>
                                        <p:cTn id="27" dur="1" fill="hold">
                                          <p:stCondLst>
                                            <p:cond delay="0"/>
                                          </p:stCondLst>
                                        </p:cTn>
                                        <p:tgtEl>
                                          <p:spTgt spid="6150"/>
                                        </p:tgtEl>
                                        <p:attrNameLst>
                                          <p:attrName>style.visibility</p:attrName>
                                        </p:attrNameLst>
                                      </p:cBhvr>
                                      <p:to>
                                        <p:strVal val="visible"/>
                                      </p:to>
                                    </p:set>
                                    <p:animEffect transition="in" filter="wipe(down)">
                                      <p:cBhvr>
                                        <p:cTn id="28" dur="500"/>
                                        <p:tgtEl>
                                          <p:spTgt spid="6150"/>
                                        </p:tgtEl>
                                      </p:cBhvr>
                                    </p:animEffect>
                                  </p:childTnLst>
                                </p:cTn>
                              </p:par>
                            </p:childTnLst>
                          </p:cTn>
                        </p:par>
                        <p:par>
                          <p:cTn id="29" fill="hold">
                            <p:stCondLst>
                              <p:cond delay="1500"/>
                            </p:stCondLst>
                            <p:childTnLst>
                              <p:par>
                                <p:cTn id="30" presetID="22" presetClass="entr" presetSubtype="4" fill="hold" nodeType="afterEffect">
                                  <p:stCondLst>
                                    <p:cond delay="500"/>
                                  </p:stCondLst>
                                  <p:childTnLst>
                                    <p:set>
                                      <p:cBhvr>
                                        <p:cTn id="31" dur="1" fill="hold">
                                          <p:stCondLst>
                                            <p:cond delay="0"/>
                                          </p:stCondLst>
                                        </p:cTn>
                                        <p:tgtEl>
                                          <p:spTgt spid="6149"/>
                                        </p:tgtEl>
                                        <p:attrNameLst>
                                          <p:attrName>style.visibility</p:attrName>
                                        </p:attrNameLst>
                                      </p:cBhvr>
                                      <p:to>
                                        <p:strVal val="visible"/>
                                      </p:to>
                                    </p:set>
                                    <p:animEffect transition="in" filter="wipe(down)">
                                      <p:cBhvr>
                                        <p:cTn id="32" dur="500"/>
                                        <p:tgtEl>
                                          <p:spTgt spid="61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6149"/>
                                        </p:tgtEl>
                                      </p:cBhvr>
                                    </p:animEffect>
                                    <p:set>
                                      <p:cBhvr>
                                        <p:cTn id="37" dur="1" fill="hold">
                                          <p:stCondLst>
                                            <p:cond delay="499"/>
                                          </p:stCondLst>
                                        </p:cTn>
                                        <p:tgtEl>
                                          <p:spTgt spid="614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6150"/>
                                        </p:tgtEl>
                                      </p:cBhvr>
                                    </p:animEffect>
                                    <p:set>
                                      <p:cBhvr>
                                        <p:cTn id="40" dur="1" fill="hold">
                                          <p:stCondLst>
                                            <p:cond delay="499"/>
                                          </p:stCondLst>
                                        </p:cTn>
                                        <p:tgtEl>
                                          <p:spTgt spid="6150"/>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childTnLst>
                          </p:cTn>
                        </p:par>
                        <p:par>
                          <p:cTn id="47" fill="hold">
                            <p:stCondLst>
                              <p:cond delay="500"/>
                            </p:stCondLst>
                            <p:childTnLst>
                              <p:par>
                                <p:cTn id="48" presetID="22" presetClass="entr" presetSubtype="1" fill="hold" nodeType="afterEffect">
                                  <p:stCondLst>
                                    <p:cond delay="500"/>
                                  </p:stCondLst>
                                  <p:childTnLst>
                                    <p:set>
                                      <p:cBhvr>
                                        <p:cTn id="49" dur="1" fill="hold">
                                          <p:stCondLst>
                                            <p:cond delay="0"/>
                                          </p:stCondLst>
                                        </p:cTn>
                                        <p:tgtEl>
                                          <p:spTgt spid="6151"/>
                                        </p:tgtEl>
                                        <p:attrNameLst>
                                          <p:attrName>style.visibility</p:attrName>
                                        </p:attrNameLst>
                                      </p:cBhvr>
                                      <p:to>
                                        <p:strVal val="visible"/>
                                      </p:to>
                                    </p:set>
                                    <p:animEffect transition="in" filter="wipe(up)">
                                      <p:cBhvr>
                                        <p:cTn id="50" dur="500"/>
                                        <p:tgtEl>
                                          <p:spTgt spid="6151"/>
                                        </p:tgtEl>
                                      </p:cBhvr>
                                    </p:animEffect>
                                  </p:childTnLst>
                                </p:cTn>
                              </p:par>
                            </p:childTnLst>
                          </p:cTn>
                        </p:par>
                        <p:par>
                          <p:cTn id="51" fill="hold">
                            <p:stCondLst>
                              <p:cond delay="1500"/>
                            </p:stCondLst>
                            <p:childTnLst>
                              <p:par>
                                <p:cTn id="52" presetID="22" presetClass="entr" presetSubtype="4" fill="hold" nodeType="afterEffect">
                                  <p:stCondLst>
                                    <p:cond delay="500"/>
                                  </p:stCondLst>
                                  <p:childTnLst>
                                    <p:set>
                                      <p:cBhvr>
                                        <p:cTn id="53" dur="1" fill="hold">
                                          <p:stCondLst>
                                            <p:cond delay="0"/>
                                          </p:stCondLst>
                                        </p:cTn>
                                        <p:tgtEl>
                                          <p:spTgt spid="6152"/>
                                        </p:tgtEl>
                                        <p:attrNameLst>
                                          <p:attrName>style.visibility</p:attrName>
                                        </p:attrNameLst>
                                      </p:cBhvr>
                                      <p:to>
                                        <p:strVal val="visible"/>
                                      </p:to>
                                    </p:set>
                                    <p:animEffect transition="in" filter="wipe(down)">
                                      <p:cBhvr>
                                        <p:cTn id="54"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Virtualization</a:t>
            </a:r>
          </a:p>
        </p:txBody>
      </p:sp>
      <p:sp>
        <p:nvSpPr>
          <p:cNvPr id="3" name="Text Placeholder 2"/>
          <p:cNvSpPr>
            <a:spLocks noGrp="1"/>
          </p:cNvSpPr>
          <p:nvPr>
            <p:ph type="body" idx="1"/>
          </p:nvPr>
        </p:nvSpPr>
        <p:spPr/>
        <p:txBody>
          <a:bodyPr/>
          <a:lstStyle/>
          <a:p>
            <a:r>
              <a:rPr lang="en-US" dirty="0">
                <a:solidFill>
                  <a:srgbClr val="C00000"/>
                </a:solidFill>
              </a:rPr>
              <a:t>Emulation techniques</a:t>
            </a:r>
          </a:p>
          <a:p>
            <a:r>
              <a:rPr lang="en-US" dirty="0"/>
              <a:t>Trap and emulate paradigm</a:t>
            </a:r>
          </a:p>
          <a:p>
            <a:r>
              <a:rPr lang="en-US" dirty="0"/>
              <a:t>Hardware assistance</a:t>
            </a:r>
          </a:p>
        </p:txBody>
      </p:sp>
    </p:spTree>
    <p:extLst>
      <p:ext uri="{BB962C8B-B14F-4D97-AF65-F5344CB8AC3E}">
        <p14:creationId xmlns:p14="http://schemas.microsoft.com/office/powerpoint/2010/main" val="287803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Switch</a:t>
            </a:r>
          </a:p>
        </p:txBody>
      </p:sp>
      <p:sp>
        <p:nvSpPr>
          <p:cNvPr id="3" name="Content Placeholder 2"/>
          <p:cNvSpPr>
            <a:spLocks noGrp="1"/>
          </p:cNvSpPr>
          <p:nvPr>
            <p:ph idx="1"/>
          </p:nvPr>
        </p:nvSpPr>
        <p:spPr>
          <a:xfrm>
            <a:off x="838201" y="1963272"/>
            <a:ext cx="9096023" cy="3429000"/>
          </a:xfrm>
        </p:spPr>
        <p:txBody>
          <a:bodyPr/>
          <a:lstStyle/>
          <a:p>
            <a:r>
              <a:rPr lang="en-US" dirty="0"/>
              <a:t>VMM switch different virtual machines with Intel VT-x:</a:t>
            </a:r>
          </a:p>
          <a:p>
            <a:pPr lvl="1"/>
            <a:r>
              <a:rPr lang="en-US" dirty="0"/>
              <a:t>VMXON/VMXOFF</a:t>
            </a:r>
          </a:p>
          <a:p>
            <a:pPr lvl="2"/>
            <a:r>
              <a:rPr lang="en-US" dirty="0"/>
              <a:t>These two instructions are used to turn on/off CPU Root Mode.</a:t>
            </a:r>
          </a:p>
          <a:p>
            <a:pPr lvl="1"/>
            <a:r>
              <a:rPr lang="en-US" dirty="0"/>
              <a:t>VM Entry</a:t>
            </a:r>
          </a:p>
          <a:p>
            <a:pPr lvl="2"/>
            <a:r>
              <a:rPr lang="en-US" dirty="0"/>
              <a:t>This is usually caused by the execution of </a:t>
            </a:r>
            <a:r>
              <a:rPr lang="en-US" sz="1600" b="1" dirty="0">
                <a:latin typeface="Consolas" pitchFamily="49" charset="0"/>
                <a:cs typeface="Consolas" pitchFamily="49" charset="0"/>
              </a:rPr>
              <a:t>VMLAUNCH/VMRESUME</a:t>
            </a:r>
            <a:r>
              <a:rPr lang="en-US" dirty="0"/>
              <a:t> instructions, which will switch CPU mode from Root Mode to Non-Root Mode.</a:t>
            </a:r>
          </a:p>
          <a:p>
            <a:pPr lvl="1"/>
            <a:r>
              <a:rPr lang="en-US" dirty="0"/>
              <a:t>VM Exit</a:t>
            </a:r>
          </a:p>
          <a:p>
            <a:pPr lvl="2"/>
            <a:r>
              <a:rPr lang="en-US" dirty="0"/>
              <a:t>This may be caused by many reasons, such as hardware interrupts or sensitive instruction executions.</a:t>
            </a:r>
          </a:p>
          <a:p>
            <a:pPr lvl="2"/>
            <a:r>
              <a:rPr lang="en-US" dirty="0"/>
              <a:t>Switch CPU mode from Non-Root Mode to Root Mode.</a:t>
            </a:r>
          </a:p>
          <a:p>
            <a:pPr lvl="1"/>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635251" y="4966784"/>
            <a:ext cx="6919913" cy="1774825"/>
          </a:xfrm>
          <a:prstGeom prst="rect">
            <a:avLst/>
          </a:prstGeom>
          <a:noFill/>
          <a:ln w="9525">
            <a:noFill/>
            <a:miter lim="800000"/>
            <a:headEnd/>
            <a:tailEnd/>
          </a:ln>
          <a:effectLst/>
        </p:spPr>
      </p:pic>
    </p:spTree>
    <p:extLst>
      <p:ext uri="{BB962C8B-B14F-4D97-AF65-F5344CB8AC3E}">
        <p14:creationId xmlns:p14="http://schemas.microsoft.com/office/powerpoint/2010/main" val="2334037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System State Management</a:t>
            </a:r>
          </a:p>
        </p:txBody>
      </p:sp>
      <p:sp>
        <p:nvSpPr>
          <p:cNvPr id="3" name="Content Placeholder 2"/>
          <p:cNvSpPr>
            <a:spLocks noGrp="1"/>
          </p:cNvSpPr>
          <p:nvPr>
            <p:ph idx="1"/>
          </p:nvPr>
        </p:nvSpPr>
        <p:spPr/>
        <p:txBody>
          <a:bodyPr>
            <a:normAutofit/>
          </a:bodyPr>
          <a:lstStyle/>
          <a:p>
            <a:endParaRPr lang="en-US" dirty="0"/>
          </a:p>
          <a:p>
            <a:r>
              <a:rPr lang="en-US" dirty="0"/>
              <a:t>Intel introduces a more efficient hardware approach for register switching, </a:t>
            </a:r>
            <a:r>
              <a:rPr lang="en-US" b="1" dirty="0"/>
              <a:t>VMCS</a:t>
            </a:r>
            <a:r>
              <a:rPr lang="en-US" dirty="0"/>
              <a:t> </a:t>
            </a:r>
            <a:r>
              <a:rPr lang="en-US" sz="2000" dirty="0"/>
              <a:t>(</a:t>
            </a:r>
            <a:r>
              <a:rPr lang="en-US" sz="2000" i="1" dirty="0"/>
              <a:t>Virtual Machine Control Structure</a:t>
            </a:r>
            <a:r>
              <a:rPr lang="en-US" sz="2000" dirty="0"/>
              <a:t>) :</a:t>
            </a:r>
          </a:p>
          <a:p>
            <a:pPr lvl="1"/>
            <a:r>
              <a:rPr lang="en-US" dirty="0"/>
              <a:t>State Area</a:t>
            </a:r>
          </a:p>
          <a:p>
            <a:pPr lvl="2"/>
            <a:r>
              <a:rPr lang="en-US" dirty="0"/>
              <a:t>Store host OS system state when VM-Entry.</a:t>
            </a:r>
          </a:p>
          <a:p>
            <a:pPr lvl="2"/>
            <a:r>
              <a:rPr lang="en-US" dirty="0"/>
              <a:t>Store guest OS system state when VM-Exit.</a:t>
            </a:r>
          </a:p>
          <a:p>
            <a:pPr lvl="1"/>
            <a:r>
              <a:rPr lang="en-US" dirty="0"/>
              <a:t>Control Area</a:t>
            </a:r>
          </a:p>
          <a:p>
            <a:pPr lvl="2"/>
            <a:r>
              <a:rPr lang="en-US" dirty="0"/>
              <a:t>Control instruction behaviors in Non-Root Mode.</a:t>
            </a:r>
          </a:p>
          <a:p>
            <a:pPr lvl="2"/>
            <a:r>
              <a:rPr lang="en-US" dirty="0"/>
              <a:t>Control VM-Entry and VM-Exit process.</a:t>
            </a:r>
          </a:p>
          <a:p>
            <a:pPr lvl="1"/>
            <a:r>
              <a:rPr lang="en-US" dirty="0"/>
              <a:t>Exit Information</a:t>
            </a:r>
          </a:p>
          <a:p>
            <a:pPr lvl="2"/>
            <a:r>
              <a:rPr lang="en-US" dirty="0"/>
              <a:t>Provide the VM-Exit reason and some hardware information.</a:t>
            </a:r>
            <a:br>
              <a:rPr lang="en-US" dirty="0"/>
            </a:br>
            <a:endParaRPr lang="en-US" dirty="0"/>
          </a:p>
          <a:p>
            <a:r>
              <a:rPr lang="en-US" dirty="0"/>
              <a:t>Whenever VM Entry or VM Exit occur, CPU will automatically read or write corresponding information into VMCS.</a:t>
            </a:r>
          </a:p>
        </p:txBody>
      </p:sp>
    </p:spTree>
    <p:extLst>
      <p:ext uri="{BB962C8B-B14F-4D97-AF65-F5344CB8AC3E}">
        <p14:creationId xmlns:p14="http://schemas.microsoft.com/office/powerpoint/2010/main" val="113913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State Management</a:t>
            </a:r>
          </a:p>
        </p:txBody>
      </p:sp>
      <p:sp>
        <p:nvSpPr>
          <p:cNvPr id="3" name="Content Placeholder 2"/>
          <p:cNvSpPr>
            <a:spLocks noGrp="1"/>
          </p:cNvSpPr>
          <p:nvPr>
            <p:ph idx="1"/>
          </p:nvPr>
        </p:nvSpPr>
        <p:spPr>
          <a:xfrm>
            <a:off x="838201" y="1652726"/>
            <a:ext cx="8153400" cy="2286000"/>
          </a:xfrm>
        </p:spPr>
        <p:txBody>
          <a:bodyPr>
            <a:normAutofit/>
          </a:bodyPr>
          <a:lstStyle/>
          <a:p>
            <a:r>
              <a:rPr lang="en-US" dirty="0"/>
              <a:t>Binding virtual machine to virtual CPU</a:t>
            </a:r>
          </a:p>
          <a:p>
            <a:pPr lvl="1"/>
            <a:r>
              <a:rPr lang="en-US" dirty="0"/>
              <a:t>VCPU (Virtual CPU) contains two parts</a:t>
            </a:r>
          </a:p>
          <a:p>
            <a:pPr lvl="2"/>
            <a:r>
              <a:rPr lang="en-US" dirty="0"/>
              <a:t>VMCS maintains virtual system states, which is approached by hardware.</a:t>
            </a:r>
          </a:p>
          <a:p>
            <a:pPr lvl="2"/>
            <a:r>
              <a:rPr lang="en-US" dirty="0"/>
              <a:t>Non-VMCS maintains other non-essential system information, which is approach by software.</a:t>
            </a:r>
          </a:p>
          <a:p>
            <a:pPr lvl="1"/>
            <a:r>
              <a:rPr lang="en-US" dirty="0"/>
              <a:t>VMM needs to handle Non-VMCS part.</a:t>
            </a:r>
          </a:p>
        </p:txBody>
      </p:sp>
      <p:pic>
        <p:nvPicPr>
          <p:cNvPr id="4098" name="Picture 2"/>
          <p:cNvPicPr>
            <a:picLocks noChangeAspect="1" noChangeArrowheads="1"/>
          </p:cNvPicPr>
          <p:nvPr/>
        </p:nvPicPr>
        <p:blipFill>
          <a:blip r:embed="rId2" cstate="print"/>
          <a:srcRect/>
          <a:stretch>
            <a:fillRect/>
          </a:stretch>
        </p:blipFill>
        <p:spPr bwMode="auto">
          <a:xfrm>
            <a:off x="3011489" y="3429001"/>
            <a:ext cx="6169025" cy="3182937"/>
          </a:xfrm>
          <a:prstGeom prst="rect">
            <a:avLst/>
          </a:prstGeom>
          <a:noFill/>
          <a:ln w="9525">
            <a:noFill/>
            <a:miter lim="800000"/>
            <a:headEnd/>
            <a:tailEnd/>
          </a:ln>
          <a:effectLst/>
        </p:spPr>
      </p:pic>
    </p:spTree>
    <p:extLst>
      <p:ext uri="{BB962C8B-B14F-4D97-AF65-F5344CB8AC3E}">
        <p14:creationId xmlns:p14="http://schemas.microsoft.com/office/powerpoint/2010/main" val="1870344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Virtualization Summary</a:t>
            </a:r>
          </a:p>
        </p:txBody>
      </p:sp>
      <p:sp>
        <p:nvSpPr>
          <p:cNvPr id="3" name="Content Placeholder 2"/>
          <p:cNvSpPr>
            <a:spLocks noGrp="1"/>
          </p:cNvSpPr>
          <p:nvPr>
            <p:ph idx="1"/>
          </p:nvPr>
        </p:nvSpPr>
        <p:spPr>
          <a:xfrm>
            <a:off x="1271412" y="1922929"/>
            <a:ext cx="8229600" cy="4724400"/>
          </a:xfrm>
        </p:spPr>
        <p:txBody>
          <a:bodyPr/>
          <a:lstStyle/>
          <a:p>
            <a:r>
              <a:rPr lang="en-US" dirty="0"/>
              <a:t>Emulation technique</a:t>
            </a:r>
          </a:p>
          <a:p>
            <a:pPr lvl="1"/>
            <a:r>
              <a:rPr lang="en-US" dirty="0"/>
              <a:t>Interpretation and binary translation approaches</a:t>
            </a:r>
          </a:p>
          <a:p>
            <a:pPr lvl="1"/>
            <a:r>
              <a:rPr lang="en-US" dirty="0"/>
              <a:t>System state mapping and performance issue</a:t>
            </a:r>
          </a:p>
          <a:p>
            <a:pPr lvl="2"/>
            <a:r>
              <a:rPr lang="en-US" dirty="0"/>
              <a:t>Translation chaining, Dynamic binary optimization</a:t>
            </a:r>
          </a:p>
          <a:p>
            <a:r>
              <a:rPr lang="en-US" dirty="0"/>
              <a:t>Virtualization technique</a:t>
            </a:r>
          </a:p>
          <a:p>
            <a:pPr lvl="1"/>
            <a:r>
              <a:rPr lang="en-US" dirty="0"/>
              <a:t>Modern CPU architecture</a:t>
            </a:r>
          </a:p>
          <a:p>
            <a:pPr lvl="1"/>
            <a:r>
              <a:rPr lang="en-US" dirty="0"/>
              <a:t>Trap and emulation model</a:t>
            </a:r>
          </a:p>
          <a:p>
            <a:pPr lvl="1"/>
            <a:r>
              <a:rPr lang="en-US" dirty="0"/>
              <a:t>Critical instruction issue</a:t>
            </a:r>
          </a:p>
          <a:p>
            <a:pPr lvl="2"/>
            <a:r>
              <a:rPr lang="en-US" dirty="0"/>
              <a:t>Para-virtualization, Dynamic binary translation</a:t>
            </a:r>
          </a:p>
          <a:p>
            <a:r>
              <a:rPr lang="en-US" dirty="0"/>
              <a:t>Hardware assistance</a:t>
            </a:r>
          </a:p>
          <a:p>
            <a:pPr lvl="1"/>
            <a:r>
              <a:rPr lang="en-US" dirty="0"/>
              <a:t>Intel VT-x approach</a:t>
            </a:r>
          </a:p>
          <a:p>
            <a:pPr lvl="2"/>
            <a:r>
              <a:rPr lang="en-US" dirty="0"/>
              <a:t>Root Mode &amp; Non-Root Mode</a:t>
            </a:r>
          </a:p>
        </p:txBody>
      </p:sp>
    </p:spTree>
    <p:extLst>
      <p:ext uri="{BB962C8B-B14F-4D97-AF65-F5344CB8AC3E}">
        <p14:creationId xmlns:p14="http://schemas.microsoft.com/office/powerpoint/2010/main" val="3129427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Virtualization</a:t>
            </a:r>
          </a:p>
        </p:txBody>
      </p:sp>
      <p:sp>
        <p:nvSpPr>
          <p:cNvPr id="3" name="Text Placeholder 2"/>
          <p:cNvSpPr>
            <a:spLocks noGrp="1"/>
          </p:cNvSpPr>
          <p:nvPr>
            <p:ph type="body" idx="1"/>
          </p:nvPr>
        </p:nvSpPr>
        <p:spPr/>
        <p:txBody>
          <a:bodyPr/>
          <a:lstStyle/>
          <a:p>
            <a:r>
              <a:rPr lang="en-US" dirty="0">
                <a:solidFill>
                  <a:srgbClr val="C00000"/>
                </a:solidFill>
              </a:rPr>
              <a:t>Shadow page table</a:t>
            </a:r>
          </a:p>
          <a:p>
            <a:r>
              <a:rPr lang="en-US" dirty="0"/>
              <a:t>Hardware assistance</a:t>
            </a:r>
          </a:p>
        </p:txBody>
      </p:sp>
    </p:spTree>
    <p:extLst>
      <p:ext uri="{BB962C8B-B14F-4D97-AF65-F5344CB8AC3E}">
        <p14:creationId xmlns:p14="http://schemas.microsoft.com/office/powerpoint/2010/main" val="3914067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Virtualization</a:t>
            </a:r>
          </a:p>
        </p:txBody>
      </p:sp>
      <p:sp>
        <p:nvSpPr>
          <p:cNvPr id="3" name="Content Placeholder 2"/>
          <p:cNvSpPr>
            <a:spLocks noGrp="1"/>
          </p:cNvSpPr>
          <p:nvPr>
            <p:ph idx="1"/>
          </p:nvPr>
        </p:nvSpPr>
        <p:spPr>
          <a:xfrm>
            <a:off x="838201" y="1881326"/>
            <a:ext cx="8229600" cy="5029200"/>
          </a:xfrm>
        </p:spPr>
        <p:txBody>
          <a:bodyPr>
            <a:noAutofit/>
          </a:bodyPr>
          <a:lstStyle/>
          <a:p>
            <a:r>
              <a:rPr lang="en-US" dirty="0"/>
              <a:t>Memory management in OS:</a:t>
            </a:r>
          </a:p>
          <a:p>
            <a:pPr lvl="1"/>
            <a:r>
              <a:rPr lang="en-US" dirty="0"/>
              <a:t>Traditionally, OS fully controls all physical memory space and provide a continuous addressing space to each process.</a:t>
            </a:r>
          </a:p>
          <a:p>
            <a:pPr lvl="1"/>
            <a:r>
              <a:rPr lang="en-US" dirty="0"/>
              <a:t>In server virtualization, VMM should make all virtual machines share the physical memory space without knowing the fact.</a:t>
            </a:r>
          </a:p>
          <a:p>
            <a:r>
              <a:rPr lang="en-US" dirty="0"/>
              <a:t>Goals of memory virtualization:</a:t>
            </a:r>
          </a:p>
          <a:p>
            <a:pPr lvl="1"/>
            <a:r>
              <a:rPr lang="en-US" dirty="0"/>
              <a:t>Address Translation</a:t>
            </a:r>
          </a:p>
          <a:p>
            <a:pPr lvl="2"/>
            <a:r>
              <a:rPr lang="en-US" dirty="0"/>
              <a:t>Control table-walking hardware that accesses translation tables in main memory.</a:t>
            </a:r>
          </a:p>
          <a:p>
            <a:pPr lvl="1"/>
            <a:r>
              <a:rPr lang="en-US" dirty="0"/>
              <a:t>Memory Protection</a:t>
            </a:r>
          </a:p>
          <a:p>
            <a:pPr lvl="2"/>
            <a:r>
              <a:rPr lang="en-US" dirty="0"/>
              <a:t>Define access permission which uses the Access Control Hardware.</a:t>
            </a:r>
          </a:p>
          <a:p>
            <a:pPr lvl="1"/>
            <a:r>
              <a:rPr lang="en-US" dirty="0"/>
              <a:t>Access Attribute</a:t>
            </a:r>
          </a:p>
          <a:p>
            <a:pPr lvl="2"/>
            <a:r>
              <a:rPr lang="en-US" dirty="0"/>
              <a:t>Define attribute and type of memory region to direct how memory operation to be handled.</a:t>
            </a:r>
          </a:p>
        </p:txBody>
      </p:sp>
      <p:sp>
        <p:nvSpPr>
          <p:cNvPr id="4" name="Rectangle 3"/>
          <p:cNvSpPr/>
          <p:nvPr/>
        </p:nvSpPr>
        <p:spPr>
          <a:xfrm>
            <a:off x="838201" y="5797807"/>
            <a:ext cx="8915398" cy="830997"/>
          </a:xfrm>
          <a:prstGeom prst="rect">
            <a:avLst/>
          </a:prstGeom>
        </p:spPr>
        <p:txBody>
          <a:bodyPr wrap="square">
            <a:spAutoFit/>
          </a:bodyPr>
          <a:lstStyle/>
          <a:p>
            <a:r>
              <a:rPr lang="en-GB" sz="1200" dirty="0">
                <a:solidFill>
                  <a:srgbClr val="000000"/>
                </a:solidFill>
                <a:latin typeface="Times New Roman" panose="02020603050405020304" pitchFamily="18" charset="0"/>
              </a:rPr>
              <a:t>Note: Virtual memory address translation uses page tables. These are simple arrays in memory indexed by page number. A page table base register (PTBR) holds the base address for the page table of the current process. Each page table entry contains information about a single page. The most important part of this information is a frame number — where the page is located in physical memory. Address translation combines the frame number with the offset part of a logical address to form a physical address.</a:t>
            </a:r>
            <a:endParaRPr lang="en-GB" sz="12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297373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cstate="print"/>
          <a:srcRect/>
          <a:stretch>
            <a:fillRect/>
          </a:stretch>
        </p:blipFill>
        <p:spPr bwMode="auto">
          <a:xfrm>
            <a:off x="2808413" y="4114800"/>
            <a:ext cx="6575177" cy="25908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Memory Architecture</a:t>
            </a:r>
          </a:p>
        </p:txBody>
      </p:sp>
      <p:sp>
        <p:nvSpPr>
          <p:cNvPr id="3" name="Content Placeholder 2"/>
          <p:cNvSpPr>
            <a:spLocks noGrp="1"/>
          </p:cNvSpPr>
          <p:nvPr>
            <p:ph idx="1"/>
          </p:nvPr>
        </p:nvSpPr>
        <p:spPr>
          <a:xfrm>
            <a:off x="838201" y="1810871"/>
            <a:ext cx="8229600" cy="3048000"/>
          </a:xfrm>
        </p:spPr>
        <p:txBody>
          <a:bodyPr/>
          <a:lstStyle/>
          <a:p>
            <a:r>
              <a:rPr lang="en-US" dirty="0"/>
              <a:t>Memory Management Unit (MMU)</a:t>
            </a:r>
          </a:p>
          <a:p>
            <a:pPr lvl="1"/>
            <a:r>
              <a:rPr lang="en-US" dirty="0"/>
              <a:t>What is MMU ?</a:t>
            </a:r>
          </a:p>
          <a:p>
            <a:pPr lvl="2"/>
            <a:r>
              <a:rPr lang="en-US" dirty="0"/>
              <a:t>A computer hardware component responsible for handling accesses to memory requested by the CPU.</a:t>
            </a:r>
          </a:p>
          <a:p>
            <a:pPr lvl="2"/>
            <a:r>
              <a:rPr lang="en-US" dirty="0"/>
              <a:t>Its functions include translation of virtual addresses to physical addresses, memory protection, cache control, bus arbitration and etc.</a:t>
            </a:r>
          </a:p>
          <a:p>
            <a:pPr lvl="1"/>
            <a:r>
              <a:rPr lang="en-US" dirty="0"/>
              <a:t>What is PTBR ?</a:t>
            </a:r>
          </a:p>
          <a:p>
            <a:pPr lvl="2"/>
            <a:r>
              <a:rPr lang="en-US" dirty="0"/>
              <a:t>Page Table Base Register (PTBR) is a register point to the base of page table for MMU.</a:t>
            </a:r>
          </a:p>
        </p:txBody>
      </p:sp>
    </p:spTree>
    <p:extLst>
      <p:ext uri="{BB962C8B-B14F-4D97-AF65-F5344CB8AC3E}">
        <p14:creationId xmlns:p14="http://schemas.microsoft.com/office/powerpoint/2010/main" val="3630958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Architecture</a:t>
            </a:r>
          </a:p>
        </p:txBody>
      </p:sp>
      <p:sp>
        <p:nvSpPr>
          <p:cNvPr id="3" name="Content Placeholder 2"/>
          <p:cNvSpPr>
            <a:spLocks noGrp="1"/>
          </p:cNvSpPr>
          <p:nvPr>
            <p:ph idx="1"/>
          </p:nvPr>
        </p:nvSpPr>
        <p:spPr/>
        <p:txBody>
          <a:bodyPr/>
          <a:lstStyle/>
          <a:p>
            <a:r>
              <a:rPr lang="en-US" dirty="0"/>
              <a:t>Translation </a:t>
            </a:r>
            <a:r>
              <a:rPr lang="en-US" dirty="0" err="1"/>
              <a:t>Lookaside</a:t>
            </a:r>
            <a:r>
              <a:rPr lang="en-US" dirty="0"/>
              <a:t> Buffer (TLB)</a:t>
            </a:r>
          </a:p>
          <a:p>
            <a:pPr lvl="1"/>
            <a:r>
              <a:rPr lang="en-US" dirty="0"/>
              <a:t>What is TLB ?</a:t>
            </a:r>
          </a:p>
          <a:p>
            <a:pPr lvl="2"/>
            <a:r>
              <a:rPr lang="en-US" dirty="0"/>
              <a:t>A CPU cache that memory management hardware uses to improve virtual address translation speed.</a:t>
            </a:r>
          </a:p>
        </p:txBody>
      </p:sp>
      <p:pic>
        <p:nvPicPr>
          <p:cNvPr id="19458" name="Picture 2" descr="http://images.cnblogs.com/cnblogs_com/cornflower/MMU1.PNG"/>
          <p:cNvPicPr>
            <a:picLocks noChangeAspect="1" noChangeArrowheads="1"/>
          </p:cNvPicPr>
          <p:nvPr/>
        </p:nvPicPr>
        <p:blipFill>
          <a:blip r:embed="rId2" cstate="print"/>
          <a:srcRect/>
          <a:stretch>
            <a:fillRect/>
          </a:stretch>
        </p:blipFill>
        <p:spPr bwMode="auto">
          <a:xfrm>
            <a:off x="3276600" y="3276600"/>
            <a:ext cx="5781742" cy="3429000"/>
          </a:xfrm>
          <a:prstGeom prst="rect">
            <a:avLst/>
          </a:prstGeom>
          <a:noFill/>
        </p:spPr>
      </p:pic>
    </p:spTree>
    <p:extLst>
      <p:ext uri="{BB962C8B-B14F-4D97-AF65-F5344CB8AC3E}">
        <p14:creationId xmlns:p14="http://schemas.microsoft.com/office/powerpoint/2010/main" val="3011243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979739" y="2147888"/>
            <a:ext cx="6230937" cy="46339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Memory Virtualization</a:t>
            </a:r>
          </a:p>
        </p:txBody>
      </p:sp>
      <p:sp>
        <p:nvSpPr>
          <p:cNvPr id="5" name="Content Placeholder 2"/>
          <p:cNvSpPr txBox="1">
            <a:spLocks/>
          </p:cNvSpPr>
          <p:nvPr/>
        </p:nvSpPr>
        <p:spPr>
          <a:xfrm>
            <a:off x="1981200" y="1600201"/>
            <a:ext cx="8229600" cy="609600"/>
          </a:xfrm>
          <a:prstGeom prst="rect">
            <a:avLst/>
          </a:prstGeom>
        </p:spPr>
        <p:txBody>
          <a:bodyPr vert="horz" lIns="91440" tIns="45720" rIns="91440" bIns="45720" rtlCol="0">
            <a:normAutofit/>
          </a:bodyPr>
          <a:lstStyle/>
          <a:p>
            <a:pPr marL="342900" indent="-342900">
              <a:spcBef>
                <a:spcPct val="20000"/>
              </a:spcBef>
              <a:buClr>
                <a:schemeClr val="accent1">
                  <a:lumMod val="75000"/>
                </a:schemeClr>
              </a:buClr>
              <a:buFont typeface="Arial" pitchFamily="34" charset="0"/>
              <a:buChar char="•"/>
              <a:defRPr/>
            </a:pPr>
            <a:r>
              <a:rPr lang="en-US" sz="2800" dirty="0">
                <a:solidFill>
                  <a:schemeClr val="tx2">
                    <a:lumMod val="75000"/>
                  </a:schemeClr>
                </a:solidFill>
                <a:latin typeface="Cambria" pitchFamily="18" charset="0"/>
              </a:rPr>
              <a:t>Memory virtualization architecture</a:t>
            </a:r>
          </a:p>
        </p:txBody>
      </p:sp>
      <p:sp>
        <p:nvSpPr>
          <p:cNvPr id="6" name="投影片編號版面配置區 5"/>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461025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Virtualization</a:t>
            </a:r>
          </a:p>
        </p:txBody>
      </p:sp>
      <p:sp>
        <p:nvSpPr>
          <p:cNvPr id="3" name="Content Placeholder 2"/>
          <p:cNvSpPr>
            <a:spLocks noGrp="1"/>
          </p:cNvSpPr>
          <p:nvPr>
            <p:ph idx="1"/>
          </p:nvPr>
        </p:nvSpPr>
        <p:spPr>
          <a:xfrm>
            <a:off x="838201" y="1788460"/>
            <a:ext cx="8229600" cy="2362200"/>
          </a:xfrm>
        </p:spPr>
        <p:txBody>
          <a:bodyPr/>
          <a:lstStyle/>
          <a:p>
            <a:r>
              <a:rPr lang="en-US" dirty="0"/>
              <a:t>The performance drop of memory access is usually unbearable. VMM needs further optimization.</a:t>
            </a:r>
            <a:br>
              <a:rPr lang="en-US" dirty="0"/>
            </a:br>
            <a:endParaRPr lang="en-US" sz="1600" dirty="0"/>
          </a:p>
          <a:p>
            <a:r>
              <a:rPr lang="en-US" dirty="0"/>
              <a:t> VMM maintains shadow page tables :</a:t>
            </a:r>
          </a:p>
          <a:p>
            <a:pPr lvl="1"/>
            <a:r>
              <a:rPr lang="en-US" dirty="0"/>
              <a:t>Direct virtual-to-physical address mapping</a:t>
            </a:r>
          </a:p>
          <a:p>
            <a:pPr lvl="1"/>
            <a:r>
              <a:rPr lang="en-US" dirty="0"/>
              <a:t>Use hardware TLB for address translation</a:t>
            </a:r>
          </a:p>
        </p:txBody>
      </p:sp>
      <p:pic>
        <p:nvPicPr>
          <p:cNvPr id="4099" name="Picture 3"/>
          <p:cNvPicPr>
            <a:picLocks noChangeAspect="1" noChangeArrowheads="1"/>
          </p:cNvPicPr>
          <p:nvPr/>
        </p:nvPicPr>
        <p:blipFill>
          <a:blip r:embed="rId2" cstate="print"/>
          <a:srcRect/>
          <a:stretch>
            <a:fillRect/>
          </a:stretch>
        </p:blipFill>
        <p:spPr bwMode="auto">
          <a:xfrm>
            <a:off x="2807214" y="3997584"/>
            <a:ext cx="6577572" cy="2555617"/>
          </a:xfrm>
          <a:prstGeom prst="rect">
            <a:avLst/>
          </a:prstGeom>
          <a:noFill/>
          <a:ln w="9525">
            <a:noFill/>
            <a:miter lim="800000"/>
            <a:headEnd/>
            <a:tailEnd/>
          </a:ln>
          <a:effectLst/>
        </p:spPr>
      </p:pic>
      <p:sp>
        <p:nvSpPr>
          <p:cNvPr id="5" name="投影片編號版面配置區 4"/>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3142085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Emulation Technique</a:t>
            </a:r>
          </a:p>
        </p:txBody>
      </p:sp>
      <p:sp>
        <p:nvSpPr>
          <p:cNvPr id="3" name="Content Placeholder 2"/>
          <p:cNvSpPr>
            <a:spLocks noGrp="1"/>
          </p:cNvSpPr>
          <p:nvPr>
            <p:ph idx="1"/>
          </p:nvPr>
        </p:nvSpPr>
        <p:spPr/>
        <p:txBody>
          <a:bodyPr/>
          <a:lstStyle/>
          <a:p>
            <a:r>
              <a:rPr lang="en-US" dirty="0"/>
              <a:t>Three emulation implementations :</a:t>
            </a:r>
          </a:p>
          <a:p>
            <a:pPr lvl="1"/>
            <a:r>
              <a:rPr lang="en-US" dirty="0"/>
              <a:t>Interpretation</a:t>
            </a:r>
          </a:p>
          <a:p>
            <a:pPr lvl="2"/>
            <a:r>
              <a:rPr lang="en-US" dirty="0"/>
              <a:t>Emulator interprets only one instruction at a time.</a:t>
            </a:r>
          </a:p>
          <a:p>
            <a:pPr lvl="1"/>
            <a:r>
              <a:rPr lang="en-US" dirty="0"/>
              <a:t>Static Binary Translation</a:t>
            </a:r>
          </a:p>
          <a:p>
            <a:pPr lvl="2"/>
            <a:r>
              <a:rPr lang="en-US" dirty="0"/>
              <a:t>Emulator translates a block of guest binary at a time and further optimizes for repeated instruction executions.</a:t>
            </a:r>
          </a:p>
          <a:p>
            <a:pPr lvl="1"/>
            <a:r>
              <a:rPr lang="en-US" dirty="0"/>
              <a:t>Dynamic Binary Translation</a:t>
            </a:r>
          </a:p>
          <a:p>
            <a:pPr lvl="2"/>
            <a:r>
              <a:rPr lang="en-US" dirty="0"/>
              <a:t>This is a hybrid approach of emulator, which mix two approaches above.</a:t>
            </a:r>
            <a:br>
              <a:rPr lang="en-US" dirty="0"/>
            </a:br>
            <a:endParaRPr lang="en-US" dirty="0"/>
          </a:p>
          <a:p>
            <a:r>
              <a:rPr lang="en-US" dirty="0"/>
              <a:t>Design challenges and issues:</a:t>
            </a:r>
          </a:p>
          <a:p>
            <a:pPr lvl="1"/>
            <a:r>
              <a:rPr lang="en-US" dirty="0"/>
              <a:t>Register mapping problem</a:t>
            </a:r>
          </a:p>
          <a:p>
            <a:pPr lvl="1"/>
            <a:r>
              <a:rPr lang="en-US" dirty="0"/>
              <a:t>Performance improvement</a:t>
            </a:r>
          </a:p>
        </p:txBody>
      </p:sp>
    </p:spTree>
    <p:extLst>
      <p:ext uri="{BB962C8B-B14F-4D97-AF65-F5344CB8AC3E}">
        <p14:creationId xmlns:p14="http://schemas.microsoft.com/office/powerpoint/2010/main" val="424850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Shadow Page Table</a:t>
            </a:r>
          </a:p>
        </p:txBody>
      </p:sp>
      <p:sp>
        <p:nvSpPr>
          <p:cNvPr id="3" name="Content Placeholder 2"/>
          <p:cNvSpPr>
            <a:spLocks noGrp="1"/>
          </p:cNvSpPr>
          <p:nvPr>
            <p:ph idx="1"/>
          </p:nvPr>
        </p:nvSpPr>
        <p:spPr>
          <a:xfrm>
            <a:off x="838200" y="1963271"/>
            <a:ext cx="9096023" cy="4525963"/>
          </a:xfrm>
        </p:spPr>
        <p:txBody>
          <a:bodyPr/>
          <a:lstStyle/>
          <a:p>
            <a:r>
              <a:rPr lang="en-US" dirty="0"/>
              <a:t>Map guest virtual address to host physical address</a:t>
            </a:r>
          </a:p>
          <a:p>
            <a:pPr lvl="1"/>
            <a:r>
              <a:rPr lang="en-US" dirty="0"/>
              <a:t>Shadow page table</a:t>
            </a:r>
          </a:p>
          <a:p>
            <a:pPr lvl="2"/>
            <a:r>
              <a:rPr lang="en-US" dirty="0"/>
              <a:t>Guest OS will maintain its own virtual memory page table in the guest physical memory frames.</a:t>
            </a:r>
          </a:p>
          <a:p>
            <a:pPr lvl="2"/>
            <a:r>
              <a:rPr lang="en-US" dirty="0"/>
              <a:t>For each guest physical memory frame, VMM should map it to host physical memory frame.</a:t>
            </a:r>
          </a:p>
          <a:p>
            <a:pPr lvl="2"/>
            <a:r>
              <a:rPr lang="en-US" dirty="0"/>
              <a:t>Shadow page table maintains the mapping from guest virtual address to host physical address.</a:t>
            </a:r>
          </a:p>
          <a:p>
            <a:pPr lvl="1"/>
            <a:r>
              <a:rPr lang="en-US" dirty="0"/>
              <a:t>Page table protection</a:t>
            </a:r>
          </a:p>
          <a:p>
            <a:pPr lvl="2"/>
            <a:r>
              <a:rPr lang="en-US" dirty="0"/>
              <a:t>VMM will apply write protection to all the physical frames of guest page tables, which lead the guest page table write exception and trap to VMM.</a:t>
            </a:r>
          </a:p>
        </p:txBody>
      </p:sp>
    </p:spTree>
    <p:extLst>
      <p:ext uri="{BB962C8B-B14F-4D97-AF65-F5344CB8AC3E}">
        <p14:creationId xmlns:p14="http://schemas.microsoft.com/office/powerpoint/2010/main" val="2139881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Shadow Page Table</a:t>
            </a:r>
          </a:p>
        </p:txBody>
      </p:sp>
      <p:sp>
        <p:nvSpPr>
          <p:cNvPr id="3" name="Content Placeholder 2"/>
          <p:cNvSpPr>
            <a:spLocks noGrp="1"/>
          </p:cNvSpPr>
          <p:nvPr>
            <p:ph idx="1"/>
          </p:nvPr>
        </p:nvSpPr>
        <p:spPr>
          <a:xfrm>
            <a:off x="838201" y="1936378"/>
            <a:ext cx="8229600" cy="2133600"/>
          </a:xfrm>
        </p:spPr>
        <p:txBody>
          <a:bodyPr/>
          <a:lstStyle/>
          <a:p>
            <a:r>
              <a:rPr lang="en-US" dirty="0"/>
              <a:t>How does this technique work?</a:t>
            </a:r>
          </a:p>
          <a:p>
            <a:pPr lvl="1"/>
            <a:r>
              <a:rPr lang="en-US" dirty="0"/>
              <a:t>VMM should make MMU virtualized</a:t>
            </a:r>
          </a:p>
          <a:p>
            <a:pPr lvl="2"/>
            <a:r>
              <a:rPr lang="en-US" dirty="0"/>
              <a:t>VMM manages the real PTBR and a virtual PTBR for each VM</a:t>
            </a:r>
          </a:p>
          <a:p>
            <a:pPr lvl="2"/>
            <a:r>
              <a:rPr lang="en-US" dirty="0"/>
              <a:t>When guest OS is activated, the real PTBR points to a shadow page table</a:t>
            </a:r>
          </a:p>
          <a:p>
            <a:pPr lvl="2"/>
            <a:r>
              <a:rPr lang="en-US" dirty="0"/>
              <a:t>When guest OS attempts to modify the PTBR, it will be intercepted by VMM for further emulation</a:t>
            </a:r>
          </a:p>
        </p:txBody>
      </p:sp>
      <p:pic>
        <p:nvPicPr>
          <p:cNvPr id="102402" name="Picture 2"/>
          <p:cNvPicPr>
            <a:picLocks noChangeAspect="1" noChangeArrowheads="1"/>
          </p:cNvPicPr>
          <p:nvPr/>
        </p:nvPicPr>
        <p:blipFill>
          <a:blip r:embed="rId2" cstate="print"/>
          <a:srcRect/>
          <a:stretch>
            <a:fillRect/>
          </a:stretch>
        </p:blipFill>
        <p:spPr bwMode="auto">
          <a:xfrm>
            <a:off x="2499960" y="3505200"/>
            <a:ext cx="7192080" cy="3048000"/>
          </a:xfrm>
          <a:prstGeom prst="rect">
            <a:avLst/>
          </a:prstGeom>
          <a:noFill/>
          <a:ln w="9525">
            <a:noFill/>
            <a:miter lim="800000"/>
            <a:headEnd/>
            <a:tailEnd/>
          </a:ln>
          <a:effectLst/>
        </p:spPr>
      </p:pic>
    </p:spTree>
    <p:extLst>
      <p:ext uri="{BB962C8B-B14F-4D97-AF65-F5344CB8AC3E}">
        <p14:creationId xmlns:p14="http://schemas.microsoft.com/office/powerpoint/2010/main" val="4213015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1981200" y="3543080"/>
            <a:ext cx="8229600" cy="30863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Shadow Page Table</a:t>
            </a:r>
          </a:p>
        </p:txBody>
      </p:sp>
      <p:sp>
        <p:nvSpPr>
          <p:cNvPr id="3" name="Content Placeholder 2"/>
          <p:cNvSpPr>
            <a:spLocks noGrp="1"/>
          </p:cNvSpPr>
          <p:nvPr>
            <p:ph idx="1"/>
          </p:nvPr>
        </p:nvSpPr>
        <p:spPr>
          <a:xfrm>
            <a:off x="803364" y="1737266"/>
            <a:ext cx="8229600" cy="2133600"/>
          </a:xfrm>
        </p:spPr>
        <p:txBody>
          <a:bodyPr/>
          <a:lstStyle/>
          <a:p>
            <a:r>
              <a:rPr lang="en-US" dirty="0"/>
              <a:t>Construct shadow page table</a:t>
            </a:r>
          </a:p>
          <a:p>
            <a:pPr lvl="1"/>
            <a:r>
              <a:rPr lang="en-US" dirty="0"/>
              <a:t>Guest OS will maintain its own page table for each process.</a:t>
            </a:r>
          </a:p>
          <a:p>
            <a:pPr lvl="1"/>
            <a:r>
              <a:rPr lang="en-US" dirty="0"/>
              <a:t>VMM maps each guest physical page to host physical page.</a:t>
            </a:r>
          </a:p>
          <a:p>
            <a:pPr lvl="1"/>
            <a:r>
              <a:rPr lang="en-US" dirty="0"/>
              <a:t>Create shadow page tables for each guest page table.</a:t>
            </a:r>
          </a:p>
          <a:p>
            <a:pPr lvl="1"/>
            <a:r>
              <a:rPr lang="en-US" dirty="0"/>
              <a:t>VMM should protect host frame which contains guest page table.</a:t>
            </a:r>
          </a:p>
        </p:txBody>
      </p:sp>
      <p:pic>
        <p:nvPicPr>
          <p:cNvPr id="15363" name="Picture 3"/>
          <p:cNvPicPr>
            <a:picLocks noChangeAspect="1" noChangeArrowheads="1"/>
          </p:cNvPicPr>
          <p:nvPr/>
        </p:nvPicPr>
        <p:blipFill>
          <a:blip r:embed="rId3" cstate="print"/>
          <a:srcRect/>
          <a:stretch>
            <a:fillRect/>
          </a:stretch>
        </p:blipFill>
        <p:spPr bwMode="auto">
          <a:xfrm>
            <a:off x="2228895" y="4343400"/>
            <a:ext cx="4482748" cy="844550"/>
          </a:xfrm>
          <a:prstGeom prst="rect">
            <a:avLst/>
          </a:prstGeom>
          <a:noFill/>
          <a:ln w="9525">
            <a:noFill/>
            <a:miter lim="800000"/>
            <a:headEnd/>
            <a:tailEnd/>
          </a:ln>
          <a:effectLst/>
        </p:spPr>
      </p:pic>
      <p:pic>
        <p:nvPicPr>
          <p:cNvPr id="15365" name="Picture 5"/>
          <p:cNvPicPr>
            <a:picLocks noChangeAspect="1" noChangeArrowheads="1"/>
          </p:cNvPicPr>
          <p:nvPr/>
        </p:nvPicPr>
        <p:blipFill>
          <a:blip r:embed="rId4" cstate="print"/>
          <a:srcRect/>
          <a:stretch>
            <a:fillRect/>
          </a:stretch>
        </p:blipFill>
        <p:spPr bwMode="auto">
          <a:xfrm>
            <a:off x="2233747" y="5070564"/>
            <a:ext cx="5899550" cy="873036"/>
          </a:xfrm>
          <a:prstGeom prst="rect">
            <a:avLst/>
          </a:prstGeom>
          <a:noFill/>
          <a:ln w="9525">
            <a:noFill/>
            <a:miter lim="800000"/>
            <a:headEnd/>
            <a:tailEnd/>
          </a:ln>
          <a:effectLst/>
        </p:spPr>
      </p:pic>
      <p:pic>
        <p:nvPicPr>
          <p:cNvPr id="15366" name="Picture 6"/>
          <p:cNvPicPr>
            <a:picLocks noChangeAspect="1" noChangeArrowheads="1"/>
          </p:cNvPicPr>
          <p:nvPr/>
        </p:nvPicPr>
        <p:blipFill>
          <a:blip r:embed="rId5" cstate="print"/>
          <a:srcRect/>
          <a:stretch>
            <a:fillRect/>
          </a:stretch>
        </p:blipFill>
        <p:spPr bwMode="auto">
          <a:xfrm>
            <a:off x="2218509" y="5453746"/>
            <a:ext cx="5470930" cy="1099455"/>
          </a:xfrm>
          <a:prstGeom prst="rect">
            <a:avLst/>
          </a:prstGeom>
          <a:noFill/>
          <a:ln w="9525">
            <a:noFill/>
            <a:miter lim="800000"/>
            <a:headEnd/>
            <a:tailEnd/>
          </a:ln>
          <a:effectLst/>
        </p:spPr>
      </p:pic>
      <p:sp>
        <p:nvSpPr>
          <p:cNvPr id="10" name="Oval 9"/>
          <p:cNvSpPr/>
          <p:nvPr/>
        </p:nvSpPr>
        <p:spPr>
          <a:xfrm>
            <a:off x="3783873" y="5468982"/>
            <a:ext cx="457200" cy="457200"/>
          </a:xfrm>
          <a:prstGeom prst="ellipse">
            <a:avLst/>
          </a:prstGeom>
          <a:noFill/>
          <a:ln w="38100">
            <a:solidFill>
              <a:srgbClr val="FF0000"/>
            </a:solidFill>
          </a:ln>
          <a:effectLst>
            <a:glow rad="63500">
              <a:srgbClr val="FFFF00">
                <a:alpha val="40000"/>
              </a:srgb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p:cNvSpPr/>
          <p:nvPr/>
        </p:nvSpPr>
        <p:spPr>
          <a:xfrm>
            <a:off x="4918164" y="5468982"/>
            <a:ext cx="457200" cy="457200"/>
          </a:xfrm>
          <a:prstGeom prst="ellipse">
            <a:avLst/>
          </a:prstGeom>
          <a:noFill/>
          <a:ln w="38100">
            <a:solidFill>
              <a:srgbClr val="FF0000"/>
            </a:solidFill>
          </a:ln>
          <a:effectLst>
            <a:glow rad="63500">
              <a:srgbClr val="FFFF00">
                <a:alpha val="40000"/>
              </a:srgb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p:cNvSpPr/>
          <p:nvPr/>
        </p:nvSpPr>
        <p:spPr>
          <a:xfrm>
            <a:off x="3570191" y="5909846"/>
            <a:ext cx="2076210" cy="338554"/>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a:ln w="11430"/>
                <a:solidFill>
                  <a:srgbClr val="FF0000"/>
                </a:solidFill>
                <a:effectLst>
                  <a:glow rad="101600">
                    <a:srgbClr val="FFFF00">
                      <a:alpha val="40000"/>
                    </a:srgbClr>
                  </a:glow>
                  <a:outerShdw blurRad="50800" dist="39000" dir="5460000" algn="tl">
                    <a:srgbClr val="000000">
                      <a:alpha val="38000"/>
                    </a:srgbClr>
                  </a:outerShdw>
                </a:effectLst>
              </a:rPr>
              <a:t>Write protection</a:t>
            </a:r>
          </a:p>
        </p:txBody>
      </p:sp>
    </p:spTree>
    <p:extLst>
      <p:ext uri="{BB962C8B-B14F-4D97-AF65-F5344CB8AC3E}">
        <p14:creationId xmlns:p14="http://schemas.microsoft.com/office/powerpoint/2010/main" val="413542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fade">
                                      <p:cBhvr>
                                        <p:cTn id="7" dur="500"/>
                                        <p:tgtEl>
                                          <p:spTgt spid="15363"/>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365"/>
                                        </p:tgtEl>
                                        <p:attrNameLst>
                                          <p:attrName>style.visibility</p:attrName>
                                        </p:attrNameLst>
                                      </p:cBhvr>
                                      <p:to>
                                        <p:strVal val="visible"/>
                                      </p:to>
                                    </p:set>
                                    <p:animEffect transition="in" filter="fade">
                                      <p:cBhvr>
                                        <p:cTn id="15" dur="500"/>
                                        <p:tgtEl>
                                          <p:spTgt spid="15365"/>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366"/>
                                        </p:tgtEl>
                                        <p:attrNameLst>
                                          <p:attrName>style.visibility</p:attrName>
                                        </p:attrNameLst>
                                      </p:cBhvr>
                                      <p:to>
                                        <p:strVal val="visible"/>
                                      </p:to>
                                    </p:set>
                                    <p:animEffect transition="in" filter="fade">
                                      <p:cBhvr>
                                        <p:cTn id="33" dur="500"/>
                                        <p:tgtEl>
                                          <p:spTgt spid="1536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Shadow Page Table</a:t>
            </a:r>
          </a:p>
        </p:txBody>
      </p:sp>
      <p:sp>
        <p:nvSpPr>
          <p:cNvPr id="3" name="Content Placeholder 2"/>
          <p:cNvSpPr>
            <a:spLocks noGrp="1"/>
          </p:cNvSpPr>
          <p:nvPr>
            <p:ph idx="1"/>
          </p:nvPr>
        </p:nvSpPr>
        <p:spPr>
          <a:xfrm>
            <a:off x="838201" y="1859280"/>
            <a:ext cx="8229600" cy="1295400"/>
          </a:xfrm>
        </p:spPr>
        <p:txBody>
          <a:bodyPr/>
          <a:lstStyle/>
          <a:p>
            <a:r>
              <a:rPr lang="en-US" dirty="0"/>
              <a:t>Implement with PTBR </a:t>
            </a:r>
          </a:p>
        </p:txBody>
      </p:sp>
      <p:pic>
        <p:nvPicPr>
          <p:cNvPr id="14337" name="Picture 1"/>
          <p:cNvPicPr>
            <a:picLocks noChangeAspect="1" noChangeArrowheads="1"/>
          </p:cNvPicPr>
          <p:nvPr/>
        </p:nvPicPr>
        <p:blipFill>
          <a:blip r:embed="rId2" cstate="print"/>
          <a:srcRect/>
          <a:stretch>
            <a:fillRect/>
          </a:stretch>
        </p:blipFill>
        <p:spPr bwMode="auto">
          <a:xfrm>
            <a:off x="5037909" y="4648200"/>
            <a:ext cx="5486400" cy="2057546"/>
          </a:xfrm>
          <a:prstGeom prst="rect">
            <a:avLst/>
          </a:prstGeom>
          <a:noFill/>
          <a:ln w="9525">
            <a:noFill/>
            <a:miter lim="800000"/>
            <a:headEnd/>
            <a:tailEnd/>
          </a:ln>
          <a:effectLst/>
        </p:spPr>
      </p:pic>
      <p:pic>
        <p:nvPicPr>
          <p:cNvPr id="14338" name="Picture 2"/>
          <p:cNvPicPr>
            <a:picLocks noChangeAspect="1" noChangeArrowheads="1"/>
          </p:cNvPicPr>
          <p:nvPr/>
        </p:nvPicPr>
        <p:blipFill>
          <a:blip r:embed="rId3" cstate="print"/>
          <a:srcRect/>
          <a:stretch>
            <a:fillRect/>
          </a:stretch>
        </p:blipFill>
        <p:spPr bwMode="auto">
          <a:xfrm>
            <a:off x="1887592" y="2216606"/>
            <a:ext cx="6327361" cy="164592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4" cstate="print"/>
          <a:srcRect/>
          <a:stretch>
            <a:fillRect/>
          </a:stretch>
        </p:blipFill>
        <p:spPr bwMode="auto">
          <a:xfrm>
            <a:off x="1872946" y="3154680"/>
            <a:ext cx="6356654" cy="1645920"/>
          </a:xfrm>
          <a:prstGeom prst="rect">
            <a:avLst/>
          </a:prstGeom>
          <a:noFill/>
          <a:ln w="9525">
            <a:noFill/>
            <a:miter lim="800000"/>
            <a:headEnd/>
            <a:tailEnd/>
          </a:ln>
          <a:effectLst/>
        </p:spPr>
      </p:pic>
    </p:spTree>
    <p:extLst>
      <p:ext uri="{BB962C8B-B14F-4D97-AF65-F5344CB8AC3E}">
        <p14:creationId xmlns:p14="http://schemas.microsoft.com/office/powerpoint/2010/main" val="3608196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z="400" smtClean="0"/>
              <a:pPr/>
              <a:t>44</a:t>
            </a:fld>
            <a:endParaRPr lang="en-US" sz="400"/>
          </a:p>
        </p:txBody>
      </p:sp>
      <p:sp>
        <p:nvSpPr>
          <p:cNvPr id="2" name="Title 1"/>
          <p:cNvSpPr>
            <a:spLocks noGrp="1"/>
          </p:cNvSpPr>
          <p:nvPr>
            <p:ph type="title" idx="4294967295"/>
          </p:nvPr>
        </p:nvSpPr>
        <p:spPr>
          <a:xfrm>
            <a:off x="114953" y="-123865"/>
            <a:ext cx="9096375" cy="1439863"/>
          </a:xfrm>
        </p:spPr>
        <p:txBody>
          <a:bodyPr/>
          <a:lstStyle/>
          <a:p>
            <a:r>
              <a:rPr lang="en-US" dirty="0"/>
              <a:t>Shadow Page Table</a:t>
            </a:r>
          </a:p>
        </p:txBody>
      </p:sp>
      <p:sp>
        <p:nvSpPr>
          <p:cNvPr id="3" name="Content Placeholder 2"/>
          <p:cNvSpPr>
            <a:spLocks noGrp="1"/>
          </p:cNvSpPr>
          <p:nvPr>
            <p:ph idx="4294967295"/>
          </p:nvPr>
        </p:nvSpPr>
        <p:spPr>
          <a:xfrm>
            <a:off x="0" y="990600"/>
            <a:ext cx="8229600" cy="533400"/>
          </a:xfrm>
        </p:spPr>
        <p:txBody>
          <a:bodyPr/>
          <a:lstStyle/>
          <a:p>
            <a:r>
              <a:rPr lang="en-US" dirty="0"/>
              <a:t>Shadow page table operations :</a:t>
            </a:r>
          </a:p>
        </p:txBody>
      </p:sp>
      <p:grpSp>
        <p:nvGrpSpPr>
          <p:cNvPr id="5" name="群組 20"/>
          <p:cNvGrpSpPr/>
          <p:nvPr/>
        </p:nvGrpSpPr>
        <p:grpSpPr>
          <a:xfrm>
            <a:off x="1676400" y="3341132"/>
            <a:ext cx="1066800" cy="381910"/>
            <a:chOff x="304800" y="2438400"/>
            <a:chExt cx="1371600" cy="533400"/>
          </a:xfrm>
        </p:grpSpPr>
        <p:sp>
          <p:nvSpPr>
            <p:cNvPr id="89" name="矩形 88"/>
            <p:cNvSpPr/>
            <p:nvPr/>
          </p:nvSpPr>
          <p:spPr>
            <a:xfrm>
              <a:off x="304800" y="2438400"/>
              <a:ext cx="13716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050"/>
            </a:p>
          </p:txBody>
        </p:sp>
        <p:sp>
          <p:nvSpPr>
            <p:cNvPr id="90" name="橢圓 89"/>
            <p:cNvSpPr/>
            <p:nvPr/>
          </p:nvSpPr>
          <p:spPr>
            <a:xfrm>
              <a:off x="838200" y="2590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grpSp>
      <p:grpSp>
        <p:nvGrpSpPr>
          <p:cNvPr id="6" name="群組 19"/>
          <p:cNvGrpSpPr/>
          <p:nvPr/>
        </p:nvGrpSpPr>
        <p:grpSpPr>
          <a:xfrm>
            <a:off x="1676400" y="4407022"/>
            <a:ext cx="1066800" cy="381910"/>
            <a:chOff x="304800" y="3962400"/>
            <a:chExt cx="1371600" cy="533400"/>
          </a:xfrm>
        </p:grpSpPr>
        <p:sp>
          <p:nvSpPr>
            <p:cNvPr id="92" name="矩形 91"/>
            <p:cNvSpPr/>
            <p:nvPr/>
          </p:nvSpPr>
          <p:spPr>
            <a:xfrm>
              <a:off x="304800" y="3962400"/>
              <a:ext cx="13716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050"/>
            </a:p>
          </p:txBody>
        </p:sp>
        <p:sp>
          <p:nvSpPr>
            <p:cNvPr id="93" name="橢圓 92"/>
            <p:cNvSpPr/>
            <p:nvPr/>
          </p:nvSpPr>
          <p:spPr>
            <a:xfrm>
              <a:off x="838200" y="4114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grpSp>
      <p:sp>
        <p:nvSpPr>
          <p:cNvPr id="94" name="矩形 93"/>
          <p:cNvSpPr/>
          <p:nvPr/>
        </p:nvSpPr>
        <p:spPr>
          <a:xfrm>
            <a:off x="3429000" y="334204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900" b="1" dirty="0"/>
              <a:t>Process</a:t>
            </a:r>
          </a:p>
          <a:p>
            <a:pPr algn="ctr"/>
            <a:r>
              <a:rPr lang="en-US" altLang="zh-TW" sz="900" i="1" dirty="0"/>
              <a:t>Page Table</a:t>
            </a:r>
            <a:endParaRPr lang="zh-TW" altLang="en-US" sz="900" i="1" dirty="0"/>
          </a:p>
        </p:txBody>
      </p:sp>
      <p:sp>
        <p:nvSpPr>
          <p:cNvPr id="95" name="矩形 94"/>
          <p:cNvSpPr/>
          <p:nvPr/>
        </p:nvSpPr>
        <p:spPr>
          <a:xfrm>
            <a:off x="3429000" y="3112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96" name="矩形 95"/>
          <p:cNvSpPr/>
          <p:nvPr/>
        </p:nvSpPr>
        <p:spPr>
          <a:xfrm>
            <a:off x="3429000" y="26553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97" name="矩形 96"/>
          <p:cNvSpPr/>
          <p:nvPr/>
        </p:nvSpPr>
        <p:spPr>
          <a:xfrm>
            <a:off x="3429000" y="2198132"/>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98" name="矩形 97"/>
          <p:cNvSpPr/>
          <p:nvPr/>
        </p:nvSpPr>
        <p:spPr>
          <a:xfrm>
            <a:off x="3429000" y="1969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99" name="矩形 98"/>
          <p:cNvSpPr/>
          <p:nvPr/>
        </p:nvSpPr>
        <p:spPr>
          <a:xfrm>
            <a:off x="3429000" y="577953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900" b="1" dirty="0"/>
              <a:t>Shadow</a:t>
            </a:r>
          </a:p>
          <a:p>
            <a:pPr algn="ctr"/>
            <a:r>
              <a:rPr lang="en-US" altLang="zh-TW" sz="900" i="1" dirty="0"/>
              <a:t>Page Table</a:t>
            </a:r>
            <a:endParaRPr lang="zh-TW" altLang="en-US" sz="900" i="1" dirty="0"/>
          </a:p>
        </p:txBody>
      </p:sp>
      <p:sp>
        <p:nvSpPr>
          <p:cNvPr id="100" name="矩形 99"/>
          <p:cNvSpPr/>
          <p:nvPr/>
        </p:nvSpPr>
        <p:spPr>
          <a:xfrm>
            <a:off x="3429000" y="5550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01" name="矩形 100"/>
          <p:cNvSpPr/>
          <p:nvPr/>
        </p:nvSpPr>
        <p:spPr>
          <a:xfrm>
            <a:off x="3429000" y="53223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02" name="矩形 101"/>
          <p:cNvSpPr/>
          <p:nvPr/>
        </p:nvSpPr>
        <p:spPr>
          <a:xfrm>
            <a:off x="3429000" y="50937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03" name="矩形 102"/>
          <p:cNvSpPr/>
          <p:nvPr/>
        </p:nvSpPr>
        <p:spPr>
          <a:xfrm>
            <a:off x="3429000" y="4865132"/>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104" name="矩形 103"/>
          <p:cNvSpPr/>
          <p:nvPr/>
        </p:nvSpPr>
        <p:spPr>
          <a:xfrm>
            <a:off x="3429000" y="4407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05" name="矩形 104"/>
          <p:cNvSpPr/>
          <p:nvPr/>
        </p:nvSpPr>
        <p:spPr>
          <a:xfrm>
            <a:off x="5334000" y="334204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900" b="1" dirty="0"/>
              <a:t>Process</a:t>
            </a:r>
          </a:p>
          <a:p>
            <a:pPr algn="ctr"/>
            <a:r>
              <a:rPr lang="en-US" altLang="zh-TW" sz="900" i="1" dirty="0"/>
              <a:t>Page Table</a:t>
            </a:r>
            <a:endParaRPr lang="zh-TW" altLang="en-US" sz="900" i="1" dirty="0"/>
          </a:p>
        </p:txBody>
      </p:sp>
      <p:sp>
        <p:nvSpPr>
          <p:cNvPr id="106" name="矩形 105"/>
          <p:cNvSpPr/>
          <p:nvPr/>
        </p:nvSpPr>
        <p:spPr>
          <a:xfrm>
            <a:off x="5334000" y="3112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07" name="矩形 106"/>
          <p:cNvSpPr/>
          <p:nvPr/>
        </p:nvSpPr>
        <p:spPr>
          <a:xfrm>
            <a:off x="5334000" y="2655332"/>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108" name="矩形 107"/>
          <p:cNvSpPr/>
          <p:nvPr/>
        </p:nvSpPr>
        <p:spPr>
          <a:xfrm>
            <a:off x="5334000" y="24267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09" name="矩形 108"/>
          <p:cNvSpPr/>
          <p:nvPr/>
        </p:nvSpPr>
        <p:spPr>
          <a:xfrm>
            <a:off x="5334000" y="1969532"/>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110" name="矩形 109"/>
          <p:cNvSpPr/>
          <p:nvPr/>
        </p:nvSpPr>
        <p:spPr>
          <a:xfrm>
            <a:off x="5334000" y="577953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900" b="1" dirty="0"/>
              <a:t>Shadow</a:t>
            </a:r>
          </a:p>
          <a:p>
            <a:pPr algn="ctr"/>
            <a:r>
              <a:rPr lang="en-US" altLang="zh-TW" sz="900" i="1" dirty="0"/>
              <a:t>Page Table</a:t>
            </a:r>
            <a:endParaRPr lang="zh-TW" altLang="en-US" sz="900" i="1" dirty="0"/>
          </a:p>
        </p:txBody>
      </p:sp>
      <p:sp>
        <p:nvSpPr>
          <p:cNvPr id="111" name="矩形 110"/>
          <p:cNvSpPr/>
          <p:nvPr/>
        </p:nvSpPr>
        <p:spPr>
          <a:xfrm>
            <a:off x="5334000" y="5550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12" name="矩形 111"/>
          <p:cNvSpPr/>
          <p:nvPr/>
        </p:nvSpPr>
        <p:spPr>
          <a:xfrm>
            <a:off x="5334000" y="5093732"/>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113" name="矩形 112"/>
          <p:cNvSpPr/>
          <p:nvPr/>
        </p:nvSpPr>
        <p:spPr>
          <a:xfrm>
            <a:off x="5334000" y="48651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14" name="矩形 113"/>
          <p:cNvSpPr/>
          <p:nvPr/>
        </p:nvSpPr>
        <p:spPr>
          <a:xfrm>
            <a:off x="5334000" y="4636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15" name="矩形 114"/>
          <p:cNvSpPr/>
          <p:nvPr/>
        </p:nvSpPr>
        <p:spPr>
          <a:xfrm>
            <a:off x="5334000" y="4407932"/>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cxnSp>
        <p:nvCxnSpPr>
          <p:cNvPr id="116" name="直線接點 115"/>
          <p:cNvCxnSpPr>
            <a:stCxn id="94" idx="2"/>
            <a:endCxn id="104" idx="0"/>
          </p:cNvCxnSpPr>
          <p:nvPr/>
        </p:nvCxnSpPr>
        <p:spPr>
          <a:xfrm rot="5400000">
            <a:off x="3658055" y="4065487"/>
            <a:ext cx="68489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17" name="直線接點 116"/>
          <p:cNvCxnSpPr>
            <a:stCxn id="105" idx="2"/>
            <a:endCxn id="115" idx="0"/>
          </p:cNvCxnSpPr>
          <p:nvPr/>
        </p:nvCxnSpPr>
        <p:spPr>
          <a:xfrm rot="5400000">
            <a:off x="5563055" y="4065487"/>
            <a:ext cx="68489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18" name="TextBox 61"/>
          <p:cNvSpPr txBox="1"/>
          <p:nvPr/>
        </p:nvSpPr>
        <p:spPr>
          <a:xfrm>
            <a:off x="1643070" y="3657600"/>
            <a:ext cx="1136850" cy="253916"/>
          </a:xfrm>
          <a:prstGeom prst="rect">
            <a:avLst/>
          </a:prstGeom>
          <a:noFill/>
        </p:spPr>
        <p:txBody>
          <a:bodyPr wrap="none" rtlCol="0">
            <a:spAutoFit/>
          </a:bodyPr>
          <a:lstStyle/>
          <a:p>
            <a:pPr algn="ctr"/>
            <a:r>
              <a:rPr lang="en-US" sz="1050" b="1" i="1" dirty="0">
                <a:solidFill>
                  <a:schemeClr val="tx2">
                    <a:lumMod val="75000"/>
                  </a:schemeClr>
                </a:solidFill>
              </a:rPr>
              <a:t>Virtual PTPR</a:t>
            </a:r>
          </a:p>
        </p:txBody>
      </p:sp>
      <p:sp>
        <p:nvSpPr>
          <p:cNvPr id="119" name="TextBox 62"/>
          <p:cNvSpPr txBox="1"/>
          <p:nvPr/>
        </p:nvSpPr>
        <p:spPr>
          <a:xfrm>
            <a:off x="1766866" y="4103132"/>
            <a:ext cx="958917" cy="253916"/>
          </a:xfrm>
          <a:prstGeom prst="rect">
            <a:avLst/>
          </a:prstGeom>
          <a:noFill/>
        </p:spPr>
        <p:txBody>
          <a:bodyPr wrap="none" rtlCol="0">
            <a:spAutoFit/>
          </a:bodyPr>
          <a:lstStyle/>
          <a:p>
            <a:pPr algn="ctr"/>
            <a:r>
              <a:rPr lang="en-US" sz="1050" b="1" i="1" dirty="0">
                <a:solidFill>
                  <a:schemeClr val="tx2">
                    <a:lumMod val="75000"/>
                  </a:schemeClr>
                </a:solidFill>
              </a:rPr>
              <a:t>Real PTPR</a:t>
            </a:r>
          </a:p>
        </p:txBody>
      </p:sp>
      <p:cxnSp>
        <p:nvCxnSpPr>
          <p:cNvPr id="120" name="肘形接點 76"/>
          <p:cNvCxnSpPr>
            <a:endCxn id="99" idx="2"/>
          </p:cNvCxnSpPr>
          <p:nvPr/>
        </p:nvCxnSpPr>
        <p:spPr>
          <a:xfrm rot="16200000" flipH="1">
            <a:off x="2349976" y="4510007"/>
            <a:ext cx="1480717" cy="182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線接點 120"/>
          <p:cNvCxnSpPr/>
          <p:nvPr/>
        </p:nvCxnSpPr>
        <p:spPr>
          <a:xfrm>
            <a:off x="1524000" y="4115710"/>
            <a:ext cx="9144000" cy="0"/>
          </a:xfrm>
          <a:prstGeom prst="line">
            <a:avLst/>
          </a:prstGeom>
          <a:ln w="57150">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22" name="文字方塊 121"/>
          <p:cNvSpPr txBox="1"/>
          <p:nvPr/>
        </p:nvSpPr>
        <p:spPr>
          <a:xfrm>
            <a:off x="9340649" y="3658511"/>
            <a:ext cx="915635" cy="276999"/>
          </a:xfrm>
          <a:prstGeom prst="rect">
            <a:avLst/>
          </a:prstGeom>
          <a:noFill/>
        </p:spPr>
        <p:txBody>
          <a:bodyPr wrap="none" rtlCol="0">
            <a:spAutoFit/>
          </a:bodyPr>
          <a:lstStyle/>
          <a:p>
            <a:r>
              <a:rPr lang="en-US" altLang="zh-TW" sz="1200" dirty="0"/>
              <a:t>Guest OS</a:t>
            </a:r>
            <a:endParaRPr lang="zh-TW" altLang="en-US" sz="1200" dirty="0"/>
          </a:p>
        </p:txBody>
      </p:sp>
      <p:sp>
        <p:nvSpPr>
          <p:cNvPr id="123" name="文字方塊 122"/>
          <p:cNvSpPr txBox="1"/>
          <p:nvPr/>
        </p:nvSpPr>
        <p:spPr>
          <a:xfrm>
            <a:off x="9601201" y="4022468"/>
            <a:ext cx="550151" cy="276999"/>
          </a:xfrm>
          <a:prstGeom prst="rect">
            <a:avLst/>
          </a:prstGeom>
          <a:noFill/>
        </p:spPr>
        <p:txBody>
          <a:bodyPr wrap="none" rtlCol="0">
            <a:spAutoFit/>
          </a:bodyPr>
          <a:lstStyle/>
          <a:p>
            <a:r>
              <a:rPr lang="en-US" altLang="zh-TW" sz="1200" dirty="0"/>
              <a:t>VMM</a:t>
            </a:r>
            <a:endParaRPr lang="zh-TW" altLang="en-US" sz="1200" dirty="0"/>
          </a:p>
        </p:txBody>
      </p:sp>
      <p:cxnSp>
        <p:nvCxnSpPr>
          <p:cNvPr id="124" name="肘形接點 123"/>
          <p:cNvCxnSpPr>
            <a:endCxn id="98" idx="0"/>
          </p:cNvCxnSpPr>
          <p:nvPr/>
        </p:nvCxnSpPr>
        <p:spPr>
          <a:xfrm rot="5400000" flipH="1" flipV="1">
            <a:off x="2349976" y="1799726"/>
            <a:ext cx="1480717" cy="182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3429000" y="2883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26" name="矩形 125"/>
          <p:cNvSpPr/>
          <p:nvPr/>
        </p:nvSpPr>
        <p:spPr>
          <a:xfrm>
            <a:off x="5334000" y="21981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27" name="矩形 126"/>
          <p:cNvSpPr/>
          <p:nvPr/>
        </p:nvSpPr>
        <p:spPr>
          <a:xfrm>
            <a:off x="3429000" y="24267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28" name="矩形 127"/>
          <p:cNvSpPr/>
          <p:nvPr/>
        </p:nvSpPr>
        <p:spPr>
          <a:xfrm>
            <a:off x="3429000" y="4636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29" name="矩形 128"/>
          <p:cNvSpPr/>
          <p:nvPr/>
        </p:nvSpPr>
        <p:spPr>
          <a:xfrm>
            <a:off x="5334000" y="2883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30" name="矩形 129"/>
          <p:cNvSpPr/>
          <p:nvPr/>
        </p:nvSpPr>
        <p:spPr>
          <a:xfrm>
            <a:off x="5334000" y="53223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31" name="文字方塊 130"/>
          <p:cNvSpPr txBox="1"/>
          <p:nvPr/>
        </p:nvSpPr>
        <p:spPr>
          <a:xfrm>
            <a:off x="3875620" y="6392678"/>
            <a:ext cx="2178802" cy="253916"/>
          </a:xfrm>
          <a:prstGeom prst="rect">
            <a:avLst/>
          </a:prstGeom>
          <a:noFill/>
        </p:spPr>
        <p:txBody>
          <a:bodyPr wrap="none" rtlCol="0">
            <a:spAutoFit/>
          </a:bodyPr>
          <a:lstStyle/>
          <a:p>
            <a:r>
              <a:rPr lang="en-US" altLang="zh-TW" sz="1050" dirty="0">
                <a:solidFill>
                  <a:srgbClr val="C00000"/>
                </a:solidFill>
              </a:rPr>
              <a:t>Corresponding mapping table</a:t>
            </a:r>
            <a:endParaRPr lang="zh-TW" altLang="en-US" sz="1050" dirty="0">
              <a:solidFill>
                <a:srgbClr val="C00000"/>
              </a:solidFill>
            </a:endParaRPr>
          </a:p>
        </p:txBody>
      </p:sp>
      <p:cxnSp>
        <p:nvCxnSpPr>
          <p:cNvPr id="132" name="肘形接點 131"/>
          <p:cNvCxnSpPr>
            <a:endCxn id="109" idx="0"/>
          </p:cNvCxnSpPr>
          <p:nvPr/>
        </p:nvCxnSpPr>
        <p:spPr>
          <a:xfrm rot="5400000" flipH="1" flipV="1">
            <a:off x="3302476" y="847226"/>
            <a:ext cx="1480717" cy="3725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p:nvPr/>
        </p:nvCxnSpPr>
        <p:spPr>
          <a:xfrm>
            <a:off x="4267200" y="1600200"/>
            <a:ext cx="1524000" cy="1588"/>
          </a:xfrm>
          <a:prstGeom prst="straightConnector1">
            <a:avLst/>
          </a:prstGeom>
          <a:ln w="57150">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5502728" y="1248336"/>
            <a:ext cx="1186543" cy="253916"/>
          </a:xfrm>
          <a:prstGeom prst="rect">
            <a:avLst/>
          </a:prstGeom>
          <a:noFill/>
        </p:spPr>
        <p:txBody>
          <a:bodyPr wrap="none" rtlCol="0">
            <a:spAutoFit/>
          </a:bodyPr>
          <a:lstStyle/>
          <a:p>
            <a:r>
              <a:rPr lang="en-US" altLang="zh-TW" sz="1050" dirty="0">
                <a:solidFill>
                  <a:srgbClr val="C00000"/>
                </a:solidFill>
              </a:rPr>
              <a:t>Context switch</a:t>
            </a:r>
            <a:endParaRPr lang="zh-TW" altLang="en-US" sz="1050" dirty="0">
              <a:solidFill>
                <a:srgbClr val="C00000"/>
              </a:solidFill>
            </a:endParaRPr>
          </a:p>
        </p:txBody>
      </p:sp>
      <p:cxnSp>
        <p:nvCxnSpPr>
          <p:cNvPr id="135" name="肘形接點 76"/>
          <p:cNvCxnSpPr>
            <a:endCxn id="110" idx="2"/>
          </p:cNvCxnSpPr>
          <p:nvPr/>
        </p:nvCxnSpPr>
        <p:spPr>
          <a:xfrm rot="16200000" flipH="1">
            <a:off x="3302476" y="3557507"/>
            <a:ext cx="1480717" cy="3725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a:off x="6226912" y="6381792"/>
            <a:ext cx="2504212" cy="253916"/>
          </a:xfrm>
          <a:prstGeom prst="rect">
            <a:avLst/>
          </a:prstGeom>
          <a:noFill/>
        </p:spPr>
        <p:txBody>
          <a:bodyPr wrap="none" rtlCol="0">
            <a:spAutoFit/>
          </a:bodyPr>
          <a:lstStyle/>
          <a:p>
            <a:r>
              <a:rPr lang="en-US" altLang="zh-TW" sz="1050" dirty="0">
                <a:solidFill>
                  <a:srgbClr val="C00000"/>
                </a:solidFill>
              </a:rPr>
              <a:t>Switch the pointer to new location</a:t>
            </a:r>
            <a:endParaRPr lang="zh-TW" altLang="en-US" sz="1050" dirty="0">
              <a:solidFill>
                <a:srgbClr val="C00000"/>
              </a:solidFill>
            </a:endParaRPr>
          </a:p>
        </p:txBody>
      </p:sp>
      <p:sp>
        <p:nvSpPr>
          <p:cNvPr id="137" name="矩形 136"/>
          <p:cNvSpPr/>
          <p:nvPr/>
        </p:nvSpPr>
        <p:spPr>
          <a:xfrm>
            <a:off x="7239000" y="334204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900" b="1" dirty="0"/>
              <a:t>Process</a:t>
            </a:r>
          </a:p>
          <a:p>
            <a:pPr algn="ctr"/>
            <a:r>
              <a:rPr lang="en-US" altLang="zh-TW" sz="900" i="1" dirty="0"/>
              <a:t>Page Table</a:t>
            </a:r>
            <a:endParaRPr lang="zh-TW" altLang="en-US" sz="900" i="1" dirty="0"/>
          </a:p>
        </p:txBody>
      </p:sp>
      <p:sp>
        <p:nvSpPr>
          <p:cNvPr id="138" name="矩形 137"/>
          <p:cNvSpPr/>
          <p:nvPr/>
        </p:nvSpPr>
        <p:spPr>
          <a:xfrm>
            <a:off x="7239000" y="2883932"/>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139" name="矩形 138"/>
          <p:cNvSpPr/>
          <p:nvPr/>
        </p:nvSpPr>
        <p:spPr>
          <a:xfrm>
            <a:off x="7239000" y="26553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40" name="矩形 139"/>
          <p:cNvSpPr/>
          <p:nvPr/>
        </p:nvSpPr>
        <p:spPr>
          <a:xfrm>
            <a:off x="7239000" y="21981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41" name="矩形 140"/>
          <p:cNvSpPr/>
          <p:nvPr/>
        </p:nvSpPr>
        <p:spPr>
          <a:xfrm>
            <a:off x="7239000" y="2426732"/>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142" name="矩形 141"/>
          <p:cNvSpPr/>
          <p:nvPr/>
        </p:nvSpPr>
        <p:spPr>
          <a:xfrm>
            <a:off x="7239000" y="1969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43" name="矩形 142"/>
          <p:cNvSpPr/>
          <p:nvPr/>
        </p:nvSpPr>
        <p:spPr>
          <a:xfrm>
            <a:off x="7239000" y="577953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900" b="1" dirty="0"/>
              <a:t>Shadow</a:t>
            </a:r>
          </a:p>
          <a:p>
            <a:pPr algn="ctr"/>
            <a:r>
              <a:rPr lang="en-US" altLang="zh-TW" sz="900" i="1" dirty="0"/>
              <a:t>Page Table</a:t>
            </a:r>
            <a:endParaRPr lang="zh-TW" altLang="en-US" sz="900" i="1" dirty="0"/>
          </a:p>
        </p:txBody>
      </p:sp>
      <p:sp>
        <p:nvSpPr>
          <p:cNvPr id="144" name="矩形 143"/>
          <p:cNvSpPr/>
          <p:nvPr/>
        </p:nvSpPr>
        <p:spPr>
          <a:xfrm>
            <a:off x="7239000" y="53223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45" name="矩形 144"/>
          <p:cNvSpPr/>
          <p:nvPr/>
        </p:nvSpPr>
        <p:spPr>
          <a:xfrm>
            <a:off x="7239000" y="50937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46" name="矩形 145"/>
          <p:cNvSpPr/>
          <p:nvPr/>
        </p:nvSpPr>
        <p:spPr>
          <a:xfrm>
            <a:off x="7239000" y="48651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47" name="矩形 146"/>
          <p:cNvSpPr/>
          <p:nvPr/>
        </p:nvSpPr>
        <p:spPr>
          <a:xfrm>
            <a:off x="7239000" y="4407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cxnSp>
        <p:nvCxnSpPr>
          <p:cNvPr id="148" name="直線接點 147"/>
          <p:cNvCxnSpPr>
            <a:stCxn id="137" idx="2"/>
            <a:endCxn id="147" idx="0"/>
          </p:cNvCxnSpPr>
          <p:nvPr/>
        </p:nvCxnSpPr>
        <p:spPr>
          <a:xfrm rot="5400000">
            <a:off x="7468055" y="4065487"/>
            <a:ext cx="68489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p:nvPr/>
        </p:nvCxnSpPr>
        <p:spPr>
          <a:xfrm>
            <a:off x="6324600" y="1512332"/>
            <a:ext cx="1524000" cy="1588"/>
          </a:xfrm>
          <a:prstGeom prst="straightConnector1">
            <a:avLst/>
          </a:prstGeom>
          <a:ln w="57150">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0" name="文字方塊 149"/>
          <p:cNvSpPr txBox="1"/>
          <p:nvPr/>
        </p:nvSpPr>
        <p:spPr>
          <a:xfrm>
            <a:off x="7848601" y="1295400"/>
            <a:ext cx="1039067" cy="253916"/>
          </a:xfrm>
          <a:prstGeom prst="rect">
            <a:avLst/>
          </a:prstGeom>
          <a:noFill/>
        </p:spPr>
        <p:txBody>
          <a:bodyPr wrap="none" rtlCol="0">
            <a:spAutoFit/>
          </a:bodyPr>
          <a:lstStyle/>
          <a:p>
            <a:r>
              <a:rPr lang="en-US" altLang="zh-TW" sz="1050" dirty="0">
                <a:solidFill>
                  <a:srgbClr val="C00000"/>
                </a:solidFill>
              </a:rPr>
              <a:t>New process</a:t>
            </a:r>
            <a:endParaRPr lang="zh-TW" altLang="en-US" sz="1050" dirty="0">
              <a:solidFill>
                <a:srgbClr val="C00000"/>
              </a:solidFill>
            </a:endParaRPr>
          </a:p>
        </p:txBody>
      </p:sp>
      <p:cxnSp>
        <p:nvCxnSpPr>
          <p:cNvPr id="151" name="肘形接點 150"/>
          <p:cNvCxnSpPr>
            <a:endCxn id="142" idx="0"/>
          </p:cNvCxnSpPr>
          <p:nvPr/>
        </p:nvCxnSpPr>
        <p:spPr>
          <a:xfrm rot="5400000" flipH="1" flipV="1">
            <a:off x="4254976" y="-105275"/>
            <a:ext cx="1480717" cy="563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7239000" y="5550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
        <p:nvSpPr>
          <p:cNvPr id="153" name="矩形 152"/>
          <p:cNvSpPr/>
          <p:nvPr/>
        </p:nvSpPr>
        <p:spPr>
          <a:xfrm>
            <a:off x="7239000" y="4636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cxnSp>
        <p:nvCxnSpPr>
          <p:cNvPr id="154" name="肘形接點 76"/>
          <p:cNvCxnSpPr>
            <a:endCxn id="143" idx="2"/>
          </p:cNvCxnSpPr>
          <p:nvPr/>
        </p:nvCxnSpPr>
        <p:spPr>
          <a:xfrm rot="16200000" flipH="1">
            <a:off x="4254976" y="2605007"/>
            <a:ext cx="1480717" cy="563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5" name="文字方塊 154"/>
          <p:cNvSpPr txBox="1"/>
          <p:nvPr/>
        </p:nvSpPr>
        <p:spPr>
          <a:xfrm>
            <a:off x="5502728" y="6519636"/>
            <a:ext cx="3970959" cy="253916"/>
          </a:xfrm>
          <a:prstGeom prst="rect">
            <a:avLst/>
          </a:prstGeom>
          <a:noFill/>
        </p:spPr>
        <p:txBody>
          <a:bodyPr wrap="none" rtlCol="0">
            <a:spAutoFit/>
          </a:bodyPr>
          <a:lstStyle/>
          <a:p>
            <a:r>
              <a:rPr lang="en-US" altLang="zh-TW" sz="1050" dirty="0">
                <a:solidFill>
                  <a:srgbClr val="C00000"/>
                </a:solidFill>
              </a:rPr>
              <a:t>Create new shadow page table mapping to new process</a:t>
            </a:r>
            <a:endParaRPr lang="zh-TW" altLang="en-US" sz="1050" dirty="0">
              <a:solidFill>
                <a:srgbClr val="C00000"/>
              </a:solidFill>
            </a:endParaRPr>
          </a:p>
        </p:txBody>
      </p:sp>
      <p:sp>
        <p:nvSpPr>
          <p:cNvPr id="156" name="文字方塊 155"/>
          <p:cNvSpPr txBox="1"/>
          <p:nvPr/>
        </p:nvSpPr>
        <p:spPr>
          <a:xfrm>
            <a:off x="8411966" y="1752600"/>
            <a:ext cx="638316" cy="253916"/>
          </a:xfrm>
          <a:prstGeom prst="rect">
            <a:avLst/>
          </a:prstGeom>
          <a:noFill/>
        </p:spPr>
        <p:txBody>
          <a:bodyPr wrap="none" rtlCol="0">
            <a:spAutoFit/>
          </a:bodyPr>
          <a:lstStyle/>
          <a:p>
            <a:r>
              <a:rPr lang="en-US" altLang="zh-TW" sz="1050" dirty="0">
                <a:solidFill>
                  <a:srgbClr val="C00000"/>
                </a:solidFill>
              </a:rPr>
              <a:t>Access</a:t>
            </a:r>
            <a:endParaRPr lang="zh-TW" altLang="en-US" sz="1050" dirty="0">
              <a:solidFill>
                <a:srgbClr val="C00000"/>
              </a:solidFill>
            </a:endParaRPr>
          </a:p>
        </p:txBody>
      </p:sp>
      <p:cxnSp>
        <p:nvCxnSpPr>
          <p:cNvPr id="157" name="弧形接點 156"/>
          <p:cNvCxnSpPr>
            <a:stCxn id="141" idx="3"/>
            <a:endCxn id="161" idx="3"/>
          </p:cNvCxnSpPr>
          <p:nvPr/>
        </p:nvCxnSpPr>
        <p:spPr>
          <a:xfrm>
            <a:off x="8382000" y="2535589"/>
            <a:ext cx="1588" cy="2209800"/>
          </a:xfrm>
          <a:prstGeom prst="curvedConnector3">
            <a:avLst>
              <a:gd name="adj1" fmla="val 14395466"/>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弧形接點 100"/>
          <p:cNvCxnSpPr>
            <a:stCxn id="156" idx="2"/>
            <a:endCxn id="141" idx="3"/>
          </p:cNvCxnSpPr>
          <p:nvPr/>
        </p:nvCxnSpPr>
        <p:spPr>
          <a:xfrm rot="5400000">
            <a:off x="8292026" y="2096490"/>
            <a:ext cx="529073" cy="349124"/>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弧形接點 100"/>
          <p:cNvCxnSpPr>
            <a:stCxn id="156" idx="2"/>
            <a:endCxn id="138" idx="3"/>
          </p:cNvCxnSpPr>
          <p:nvPr/>
        </p:nvCxnSpPr>
        <p:spPr>
          <a:xfrm rot="5400000">
            <a:off x="8063426" y="2325090"/>
            <a:ext cx="986273" cy="349124"/>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弧形接點 159"/>
          <p:cNvCxnSpPr>
            <a:stCxn id="138" idx="3"/>
            <a:endCxn id="162" idx="3"/>
          </p:cNvCxnSpPr>
          <p:nvPr/>
        </p:nvCxnSpPr>
        <p:spPr>
          <a:xfrm>
            <a:off x="8382000" y="2992789"/>
            <a:ext cx="1588" cy="2438400"/>
          </a:xfrm>
          <a:prstGeom prst="curvedConnector3">
            <a:avLst>
              <a:gd name="adj1" fmla="val 2214692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7239000" y="4636532"/>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162" name="矩形 161"/>
          <p:cNvSpPr/>
          <p:nvPr/>
        </p:nvSpPr>
        <p:spPr>
          <a:xfrm>
            <a:off x="7239000" y="5322332"/>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grpSp>
        <p:nvGrpSpPr>
          <p:cNvPr id="7" name="群組 132"/>
          <p:cNvGrpSpPr/>
          <p:nvPr/>
        </p:nvGrpSpPr>
        <p:grpSpPr>
          <a:xfrm>
            <a:off x="8610600" y="4484132"/>
            <a:ext cx="1447800" cy="685800"/>
            <a:chOff x="6858000" y="5638800"/>
            <a:chExt cx="1447800" cy="685800"/>
          </a:xfrm>
        </p:grpSpPr>
        <p:sp>
          <p:nvSpPr>
            <p:cNvPr id="164" name="爆炸 1 163"/>
            <p:cNvSpPr/>
            <p:nvPr/>
          </p:nvSpPr>
          <p:spPr>
            <a:xfrm>
              <a:off x="6858000" y="5638800"/>
              <a:ext cx="1447800" cy="685800"/>
            </a:xfrm>
            <a:prstGeom prst="irregularSeal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sz="1050" dirty="0"/>
            </a:p>
          </p:txBody>
        </p:sp>
        <p:sp>
          <p:nvSpPr>
            <p:cNvPr id="165" name="文字方塊 164"/>
            <p:cNvSpPr txBox="1"/>
            <p:nvPr/>
          </p:nvSpPr>
          <p:spPr>
            <a:xfrm>
              <a:off x="7086600" y="5802868"/>
              <a:ext cx="848309" cy="230832"/>
            </a:xfrm>
            <a:prstGeom prst="rect">
              <a:avLst/>
            </a:prstGeom>
            <a:noFill/>
          </p:spPr>
          <p:txBody>
            <a:bodyPr wrap="none" rtlCol="0">
              <a:spAutoFit/>
            </a:bodyPr>
            <a:lstStyle/>
            <a:p>
              <a:r>
                <a:rPr lang="en-US" altLang="zh-TW" sz="900" dirty="0">
                  <a:solidFill>
                    <a:srgbClr val="C00000"/>
                  </a:solidFill>
                </a:rPr>
                <a:t>Page fault !</a:t>
              </a:r>
              <a:endParaRPr lang="zh-TW" altLang="en-US" sz="900" dirty="0">
                <a:solidFill>
                  <a:srgbClr val="C00000"/>
                </a:solidFill>
              </a:endParaRPr>
            </a:p>
          </p:txBody>
        </p:sp>
      </p:grpSp>
      <p:sp>
        <p:nvSpPr>
          <p:cNvPr id="166" name="文字方塊 165"/>
          <p:cNvSpPr txBox="1"/>
          <p:nvPr/>
        </p:nvSpPr>
        <p:spPr>
          <a:xfrm>
            <a:off x="8763001" y="5931932"/>
            <a:ext cx="606256" cy="253916"/>
          </a:xfrm>
          <a:prstGeom prst="rect">
            <a:avLst/>
          </a:prstGeom>
          <a:noFill/>
        </p:spPr>
        <p:txBody>
          <a:bodyPr wrap="none" rtlCol="0">
            <a:spAutoFit/>
          </a:bodyPr>
          <a:lstStyle/>
          <a:p>
            <a:r>
              <a:rPr lang="en-US" altLang="zh-TW" sz="1050" dirty="0">
                <a:solidFill>
                  <a:srgbClr val="C00000"/>
                </a:solidFill>
              </a:rPr>
              <a:t>Load !</a:t>
            </a:r>
            <a:endParaRPr lang="zh-TW" altLang="en-US" sz="1050" dirty="0">
              <a:solidFill>
                <a:srgbClr val="C00000"/>
              </a:solidFill>
            </a:endParaRPr>
          </a:p>
        </p:txBody>
      </p:sp>
      <p:cxnSp>
        <p:nvCxnSpPr>
          <p:cNvPr id="167" name="弧形接點 100"/>
          <p:cNvCxnSpPr/>
          <p:nvPr/>
        </p:nvCxnSpPr>
        <p:spPr>
          <a:xfrm rot="16200000" flipV="1">
            <a:off x="8513369" y="5376023"/>
            <a:ext cx="500743" cy="763477"/>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弧形接點 100"/>
          <p:cNvCxnSpPr/>
          <p:nvPr/>
        </p:nvCxnSpPr>
        <p:spPr>
          <a:xfrm rot="16200000" flipV="1">
            <a:off x="8170469" y="5033123"/>
            <a:ext cx="1186543" cy="763477"/>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7239000" y="3112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sz="1050"/>
          </a:p>
        </p:txBody>
      </p:sp>
    </p:spTree>
    <p:extLst>
      <p:ext uri="{BB962C8B-B14F-4D97-AF65-F5344CB8AC3E}">
        <p14:creationId xmlns:p14="http://schemas.microsoft.com/office/powerpoint/2010/main" val="53726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strips(upRight)">
                                      <p:cBhvr>
                                        <p:cTn id="7" dur="500"/>
                                        <p:tgtEl>
                                          <p:spTgt spid="124"/>
                                        </p:tgtEl>
                                      </p:cBhvr>
                                    </p:animEffect>
                                  </p:childTnLst>
                                </p:cTn>
                              </p:par>
                              <p:par>
                                <p:cTn id="8" presetID="18" presetClass="entr" presetSubtype="6"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strips(downRight)">
                                      <p:cBhvr>
                                        <p:cTn id="10" dur="500"/>
                                        <p:tgtEl>
                                          <p:spTgt spid="1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blinds(horizontal)">
                                      <p:cBhvr>
                                        <p:cTn id="13" dur="500"/>
                                        <p:tgtEl>
                                          <p:spTgt spid="13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31"/>
                                        </p:tgtEl>
                                        <p:attrNameLst>
                                          <p:attrName>style.visibility</p:attrName>
                                        </p:attrNameLst>
                                      </p:cBhvr>
                                      <p:to>
                                        <p:strVal val="hidden"/>
                                      </p:to>
                                    </p:set>
                                  </p:childTnLst>
                                </p:cTn>
                              </p:par>
                              <p:par>
                                <p:cTn id="18" presetID="18" presetClass="entr" presetSubtype="3" fill="hold" nodeType="with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strips(upRight)">
                                      <p:cBhvr>
                                        <p:cTn id="20" dur="500"/>
                                        <p:tgtEl>
                                          <p:spTgt spid="132"/>
                                        </p:tgtEl>
                                      </p:cBhvr>
                                    </p:animEffect>
                                  </p:childTnLst>
                                </p:cTn>
                              </p:par>
                            </p:childTnLst>
                          </p:cTn>
                        </p:par>
                        <p:par>
                          <p:cTn id="21" fill="hold">
                            <p:stCondLst>
                              <p:cond delay="500"/>
                            </p:stCondLst>
                            <p:childTnLst>
                              <p:par>
                                <p:cTn id="22" presetID="18" presetClass="entr" presetSubtype="3" fill="hold" nodeType="after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strips(upRight)">
                                      <p:cBhvr>
                                        <p:cTn id="24" dur="500"/>
                                        <p:tgtEl>
                                          <p:spTgt spid="13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animEffect transition="in" filter="blinds(horizontal)">
                                      <p:cBhvr>
                                        <p:cTn id="27" dur="500"/>
                                        <p:tgtEl>
                                          <p:spTgt spid="13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20"/>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2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33"/>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34"/>
                                        </p:tgtEl>
                                        <p:attrNameLst>
                                          <p:attrName>style.visibility</p:attrName>
                                        </p:attrNameLst>
                                      </p:cBhvr>
                                      <p:to>
                                        <p:strVal val="hidden"/>
                                      </p:to>
                                    </p:set>
                                  </p:childTnLst>
                                </p:cTn>
                              </p:par>
                              <p:par>
                                <p:cTn id="38" presetID="18" presetClass="entr" presetSubtype="6" fill="hold" nodeType="with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strips(downRight)">
                                      <p:cBhvr>
                                        <p:cTn id="40" dur="500"/>
                                        <p:tgtEl>
                                          <p:spTgt spid="13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blinds(horizontal)">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36"/>
                                        </p:tgtEl>
                                        <p:attrNameLst>
                                          <p:attrName>style.visibility</p:attrName>
                                        </p:attrNameLst>
                                      </p:cBhvr>
                                      <p:to>
                                        <p:strVal val="hidden"/>
                                      </p:to>
                                    </p:set>
                                  </p:childTnLst>
                                </p:cTn>
                              </p:par>
                              <p:par>
                                <p:cTn id="48" presetID="18" presetClass="entr" presetSubtype="3" fill="hold" nodeType="with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strips(upRight)">
                                      <p:cBhvr>
                                        <p:cTn id="50" dur="500"/>
                                        <p:tgtEl>
                                          <p:spTgt spid="151"/>
                                        </p:tgtEl>
                                      </p:cBhvr>
                                    </p:animEffect>
                                  </p:childTnLst>
                                </p:cTn>
                              </p:par>
                            </p:childTnLst>
                          </p:cTn>
                        </p:par>
                        <p:par>
                          <p:cTn id="51" fill="hold">
                            <p:stCondLst>
                              <p:cond delay="500"/>
                            </p:stCondLst>
                            <p:childTnLst>
                              <p:par>
                                <p:cTn id="52" presetID="3" presetClass="entr" presetSubtype="10" fill="hold" grpId="0" nodeType="afterEffect">
                                  <p:stCondLst>
                                    <p:cond delay="0"/>
                                  </p:stCondLst>
                                  <p:childTnLst>
                                    <p:set>
                                      <p:cBhvr>
                                        <p:cTn id="53" dur="1" fill="hold">
                                          <p:stCondLst>
                                            <p:cond delay="0"/>
                                          </p:stCondLst>
                                        </p:cTn>
                                        <p:tgtEl>
                                          <p:spTgt spid="150"/>
                                        </p:tgtEl>
                                        <p:attrNameLst>
                                          <p:attrName>style.visibility</p:attrName>
                                        </p:attrNameLst>
                                      </p:cBhvr>
                                      <p:to>
                                        <p:strVal val="visible"/>
                                      </p:to>
                                    </p:set>
                                    <p:animEffect transition="in" filter="blinds(horizontal)">
                                      <p:cBhvr>
                                        <p:cTn id="54" dur="500"/>
                                        <p:tgtEl>
                                          <p:spTgt spid="150"/>
                                        </p:tgtEl>
                                      </p:cBhvr>
                                    </p:animEffect>
                                  </p:childTnLst>
                                </p:cTn>
                              </p:par>
                              <p:par>
                                <p:cTn id="55" presetID="18" presetClass="entr" presetSubtype="3" fill="hold" nodeType="withEffect">
                                  <p:stCondLst>
                                    <p:cond delay="0"/>
                                  </p:stCondLst>
                                  <p:childTnLst>
                                    <p:set>
                                      <p:cBhvr>
                                        <p:cTn id="56" dur="1" fill="hold">
                                          <p:stCondLst>
                                            <p:cond delay="0"/>
                                          </p:stCondLst>
                                        </p:cTn>
                                        <p:tgtEl>
                                          <p:spTgt spid="149"/>
                                        </p:tgtEl>
                                        <p:attrNameLst>
                                          <p:attrName>style.visibility</p:attrName>
                                        </p:attrNameLst>
                                      </p:cBhvr>
                                      <p:to>
                                        <p:strVal val="visible"/>
                                      </p:to>
                                    </p:set>
                                    <p:animEffect transition="in" filter="strips(upRight)">
                                      <p:cBhvr>
                                        <p:cTn id="57" dur="500"/>
                                        <p:tgtEl>
                                          <p:spTgt spid="14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37"/>
                                        </p:tgtEl>
                                        <p:attrNameLst>
                                          <p:attrName>style.visibility</p:attrName>
                                        </p:attrNameLst>
                                      </p:cBhvr>
                                      <p:to>
                                        <p:strVal val="visible"/>
                                      </p:to>
                                    </p:set>
                                    <p:animEffect transition="in" filter="blinds(horizontal)">
                                      <p:cBhvr>
                                        <p:cTn id="60" dur="500"/>
                                        <p:tgtEl>
                                          <p:spTgt spid="137"/>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animEffect transition="in" filter="blinds(horizontal)">
                                      <p:cBhvr>
                                        <p:cTn id="63" dur="500"/>
                                        <p:tgtEl>
                                          <p:spTgt spid="138"/>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39"/>
                                        </p:tgtEl>
                                        <p:attrNameLst>
                                          <p:attrName>style.visibility</p:attrName>
                                        </p:attrNameLst>
                                      </p:cBhvr>
                                      <p:to>
                                        <p:strVal val="visible"/>
                                      </p:to>
                                    </p:set>
                                    <p:animEffect transition="in" filter="blinds(horizontal)">
                                      <p:cBhvr>
                                        <p:cTn id="66" dur="500"/>
                                        <p:tgtEl>
                                          <p:spTgt spid="139"/>
                                        </p:tgtEl>
                                      </p:cBhvr>
                                    </p:animEffect>
                                  </p:childTnLst>
                                </p:cTn>
                              </p:par>
                              <p:par>
                                <p:cTn id="67" presetID="3" presetClass="entr" presetSubtype="10" fill="hold" nodeType="with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blinds(horizontal)">
                                      <p:cBhvr>
                                        <p:cTn id="69" dur="500"/>
                                        <p:tgtEl>
                                          <p:spTgt spid="169"/>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blinds(horizontal)">
                                      <p:cBhvr>
                                        <p:cTn id="72" dur="500"/>
                                        <p:tgtEl>
                                          <p:spTgt spid="14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blinds(horizontal)">
                                      <p:cBhvr>
                                        <p:cTn id="75" dur="500"/>
                                        <p:tgtEl>
                                          <p:spTgt spid="141"/>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142"/>
                                        </p:tgtEl>
                                        <p:attrNameLst>
                                          <p:attrName>style.visibility</p:attrName>
                                        </p:attrNameLst>
                                      </p:cBhvr>
                                      <p:to>
                                        <p:strVal val="visible"/>
                                      </p:to>
                                    </p:set>
                                    <p:animEffect transition="in" filter="blinds(horizontal)">
                                      <p:cBhvr>
                                        <p:cTn id="78" dur="500"/>
                                        <p:tgtEl>
                                          <p:spTgt spid="14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32"/>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4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50"/>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35"/>
                                        </p:tgtEl>
                                        <p:attrNameLst>
                                          <p:attrName>style.visibility</p:attrName>
                                        </p:attrNameLst>
                                      </p:cBhvr>
                                      <p:to>
                                        <p:strVal val="hidden"/>
                                      </p:to>
                                    </p:set>
                                  </p:childTnLst>
                                </p:cTn>
                              </p:par>
                              <p:par>
                                <p:cTn id="89" presetID="18" presetClass="entr" presetSubtype="6" fill="hold" nodeType="with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strips(downRight)">
                                      <p:cBhvr>
                                        <p:cTn id="91" dur="500"/>
                                        <p:tgtEl>
                                          <p:spTgt spid="154"/>
                                        </p:tgtEl>
                                      </p:cBhvr>
                                    </p:animEffect>
                                  </p:childTnLst>
                                </p:cTn>
                              </p:par>
                              <p:par>
                                <p:cTn id="92" presetID="3" presetClass="entr" presetSubtype="10" fill="hold" nodeType="withEffect">
                                  <p:stCondLst>
                                    <p:cond delay="0"/>
                                  </p:stCondLst>
                                  <p:childTnLst>
                                    <p:set>
                                      <p:cBhvr>
                                        <p:cTn id="93" dur="1" fill="hold">
                                          <p:stCondLst>
                                            <p:cond delay="0"/>
                                          </p:stCondLst>
                                        </p:cTn>
                                        <p:tgtEl>
                                          <p:spTgt spid="155"/>
                                        </p:tgtEl>
                                        <p:attrNameLst>
                                          <p:attrName>style.visibility</p:attrName>
                                        </p:attrNameLst>
                                      </p:cBhvr>
                                      <p:to>
                                        <p:strVal val="visible"/>
                                      </p:to>
                                    </p:set>
                                    <p:animEffect transition="in" filter="blinds(horizontal)">
                                      <p:cBhvr>
                                        <p:cTn id="94" dur="500"/>
                                        <p:tgtEl>
                                          <p:spTgt spid="155"/>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143"/>
                                        </p:tgtEl>
                                        <p:attrNameLst>
                                          <p:attrName>style.visibility</p:attrName>
                                        </p:attrNameLst>
                                      </p:cBhvr>
                                      <p:to>
                                        <p:strVal val="visible"/>
                                      </p:to>
                                    </p:set>
                                    <p:animEffect transition="in" filter="blinds(horizontal)">
                                      <p:cBhvr>
                                        <p:cTn id="97" dur="500"/>
                                        <p:tgtEl>
                                          <p:spTgt spid="143"/>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144"/>
                                        </p:tgtEl>
                                        <p:attrNameLst>
                                          <p:attrName>style.visibility</p:attrName>
                                        </p:attrNameLst>
                                      </p:cBhvr>
                                      <p:to>
                                        <p:strVal val="visible"/>
                                      </p:to>
                                    </p:set>
                                    <p:animEffect transition="in" filter="blinds(horizontal)">
                                      <p:cBhvr>
                                        <p:cTn id="100" dur="500"/>
                                        <p:tgtEl>
                                          <p:spTgt spid="144"/>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145"/>
                                        </p:tgtEl>
                                        <p:attrNameLst>
                                          <p:attrName>style.visibility</p:attrName>
                                        </p:attrNameLst>
                                      </p:cBhvr>
                                      <p:to>
                                        <p:strVal val="visible"/>
                                      </p:to>
                                    </p:set>
                                    <p:animEffect transition="in" filter="blinds(horizontal)">
                                      <p:cBhvr>
                                        <p:cTn id="103" dur="500"/>
                                        <p:tgtEl>
                                          <p:spTgt spid="145"/>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146"/>
                                        </p:tgtEl>
                                        <p:attrNameLst>
                                          <p:attrName>style.visibility</p:attrName>
                                        </p:attrNameLst>
                                      </p:cBhvr>
                                      <p:to>
                                        <p:strVal val="visible"/>
                                      </p:to>
                                    </p:set>
                                    <p:animEffect transition="in" filter="blinds(horizontal)">
                                      <p:cBhvr>
                                        <p:cTn id="106" dur="500"/>
                                        <p:tgtEl>
                                          <p:spTgt spid="146"/>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147"/>
                                        </p:tgtEl>
                                        <p:attrNameLst>
                                          <p:attrName>style.visibility</p:attrName>
                                        </p:attrNameLst>
                                      </p:cBhvr>
                                      <p:to>
                                        <p:strVal val="visible"/>
                                      </p:to>
                                    </p:set>
                                    <p:animEffect transition="in" filter="blinds(horizontal)">
                                      <p:cBhvr>
                                        <p:cTn id="109" dur="500"/>
                                        <p:tgtEl>
                                          <p:spTgt spid="147"/>
                                        </p:tgtEl>
                                      </p:cBhvr>
                                    </p:animEffect>
                                  </p:childTnLst>
                                </p:cTn>
                              </p:par>
                              <p:par>
                                <p:cTn id="110" presetID="3" presetClass="entr" presetSubtype="10" fill="hold" nodeType="withEffect">
                                  <p:stCondLst>
                                    <p:cond delay="0"/>
                                  </p:stCondLst>
                                  <p:childTnLst>
                                    <p:set>
                                      <p:cBhvr>
                                        <p:cTn id="111" dur="1" fill="hold">
                                          <p:stCondLst>
                                            <p:cond delay="0"/>
                                          </p:stCondLst>
                                        </p:cTn>
                                        <p:tgtEl>
                                          <p:spTgt spid="148"/>
                                        </p:tgtEl>
                                        <p:attrNameLst>
                                          <p:attrName>style.visibility</p:attrName>
                                        </p:attrNameLst>
                                      </p:cBhvr>
                                      <p:to>
                                        <p:strVal val="visible"/>
                                      </p:to>
                                    </p:set>
                                    <p:animEffect transition="in" filter="blinds(horizontal)">
                                      <p:cBhvr>
                                        <p:cTn id="112" dur="500"/>
                                        <p:tgtEl>
                                          <p:spTgt spid="148"/>
                                        </p:tgtEl>
                                      </p:cBhvr>
                                    </p:animEffect>
                                  </p:childTnLst>
                                </p:cTn>
                              </p:par>
                              <p:par>
                                <p:cTn id="113" presetID="3" presetClass="entr" presetSubtype="10" fill="hold" nodeType="withEffect">
                                  <p:stCondLst>
                                    <p:cond delay="0"/>
                                  </p:stCondLst>
                                  <p:childTnLst>
                                    <p:set>
                                      <p:cBhvr>
                                        <p:cTn id="114" dur="1" fill="hold">
                                          <p:stCondLst>
                                            <p:cond delay="0"/>
                                          </p:stCondLst>
                                        </p:cTn>
                                        <p:tgtEl>
                                          <p:spTgt spid="152"/>
                                        </p:tgtEl>
                                        <p:attrNameLst>
                                          <p:attrName>style.visibility</p:attrName>
                                        </p:attrNameLst>
                                      </p:cBhvr>
                                      <p:to>
                                        <p:strVal val="visible"/>
                                      </p:to>
                                    </p:set>
                                    <p:animEffect transition="in" filter="blinds(horizontal)">
                                      <p:cBhvr>
                                        <p:cTn id="115" dur="500"/>
                                        <p:tgtEl>
                                          <p:spTgt spid="152"/>
                                        </p:tgtEl>
                                      </p:cBhvr>
                                    </p:animEffect>
                                  </p:childTnLst>
                                </p:cTn>
                              </p:par>
                              <p:par>
                                <p:cTn id="116" presetID="3" presetClass="entr" presetSubtype="10" fill="hold" nodeType="withEffect">
                                  <p:stCondLst>
                                    <p:cond delay="0"/>
                                  </p:stCondLst>
                                  <p:childTnLst>
                                    <p:set>
                                      <p:cBhvr>
                                        <p:cTn id="117" dur="1" fill="hold">
                                          <p:stCondLst>
                                            <p:cond delay="0"/>
                                          </p:stCondLst>
                                        </p:cTn>
                                        <p:tgtEl>
                                          <p:spTgt spid="153"/>
                                        </p:tgtEl>
                                        <p:attrNameLst>
                                          <p:attrName>style.visibility</p:attrName>
                                        </p:attrNameLst>
                                      </p:cBhvr>
                                      <p:to>
                                        <p:strVal val="visible"/>
                                      </p:to>
                                    </p:set>
                                    <p:animEffect transition="in" filter="blinds(horizontal)">
                                      <p:cBhvr>
                                        <p:cTn id="118" dur="500"/>
                                        <p:tgtEl>
                                          <p:spTgt spid="153"/>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0" nodeType="clickEffect">
                                  <p:stCondLst>
                                    <p:cond delay="0"/>
                                  </p:stCondLst>
                                  <p:childTnLst>
                                    <p:set>
                                      <p:cBhvr>
                                        <p:cTn id="122" dur="1" fill="hold">
                                          <p:stCondLst>
                                            <p:cond delay="0"/>
                                          </p:stCondLst>
                                        </p:cTn>
                                        <p:tgtEl>
                                          <p:spTgt spid="155"/>
                                        </p:tgtEl>
                                        <p:attrNameLst>
                                          <p:attrName>style.visibility</p:attrName>
                                        </p:attrNameLst>
                                      </p:cBhvr>
                                      <p:to>
                                        <p:strVal val="hidden"/>
                                      </p:to>
                                    </p:set>
                                  </p:childTnLst>
                                </p:cTn>
                              </p:par>
                              <p:par>
                                <p:cTn id="123" presetID="3" presetClass="entr" presetSubtype="10" fill="hold" grpId="0" nodeType="withEffect">
                                  <p:stCondLst>
                                    <p:cond delay="0"/>
                                  </p:stCondLst>
                                  <p:childTnLst>
                                    <p:set>
                                      <p:cBhvr>
                                        <p:cTn id="124" dur="1" fill="hold">
                                          <p:stCondLst>
                                            <p:cond delay="0"/>
                                          </p:stCondLst>
                                        </p:cTn>
                                        <p:tgtEl>
                                          <p:spTgt spid="156"/>
                                        </p:tgtEl>
                                        <p:attrNameLst>
                                          <p:attrName>style.visibility</p:attrName>
                                        </p:attrNameLst>
                                      </p:cBhvr>
                                      <p:to>
                                        <p:strVal val="visible"/>
                                      </p:to>
                                    </p:set>
                                    <p:animEffect transition="in" filter="blinds(horizontal)">
                                      <p:cBhvr>
                                        <p:cTn id="125" dur="500"/>
                                        <p:tgtEl>
                                          <p:spTgt spid="156"/>
                                        </p:tgtEl>
                                      </p:cBhvr>
                                    </p:animEffect>
                                  </p:childTnLst>
                                </p:cTn>
                              </p:par>
                              <p:par>
                                <p:cTn id="126" presetID="18" presetClass="entr" presetSubtype="12" fill="hold" nodeType="withEffect">
                                  <p:stCondLst>
                                    <p:cond delay="0"/>
                                  </p:stCondLst>
                                  <p:childTnLst>
                                    <p:set>
                                      <p:cBhvr>
                                        <p:cTn id="127" dur="1" fill="hold">
                                          <p:stCondLst>
                                            <p:cond delay="0"/>
                                          </p:stCondLst>
                                        </p:cTn>
                                        <p:tgtEl>
                                          <p:spTgt spid="158"/>
                                        </p:tgtEl>
                                        <p:attrNameLst>
                                          <p:attrName>style.visibility</p:attrName>
                                        </p:attrNameLst>
                                      </p:cBhvr>
                                      <p:to>
                                        <p:strVal val="visible"/>
                                      </p:to>
                                    </p:set>
                                    <p:animEffect transition="in" filter="strips(downLeft)">
                                      <p:cBhvr>
                                        <p:cTn id="128" dur="500"/>
                                        <p:tgtEl>
                                          <p:spTgt spid="158"/>
                                        </p:tgtEl>
                                      </p:cBhvr>
                                    </p:animEffect>
                                  </p:childTnLst>
                                </p:cTn>
                              </p:par>
                              <p:par>
                                <p:cTn id="129" presetID="18" presetClass="entr" presetSubtype="12" fill="hold" nodeType="withEffect">
                                  <p:stCondLst>
                                    <p:cond delay="0"/>
                                  </p:stCondLst>
                                  <p:childTnLst>
                                    <p:set>
                                      <p:cBhvr>
                                        <p:cTn id="130" dur="1" fill="hold">
                                          <p:stCondLst>
                                            <p:cond delay="0"/>
                                          </p:stCondLst>
                                        </p:cTn>
                                        <p:tgtEl>
                                          <p:spTgt spid="159"/>
                                        </p:tgtEl>
                                        <p:attrNameLst>
                                          <p:attrName>style.visibility</p:attrName>
                                        </p:attrNameLst>
                                      </p:cBhvr>
                                      <p:to>
                                        <p:strVal val="visible"/>
                                      </p:to>
                                    </p:set>
                                    <p:animEffect transition="in" filter="strips(downLeft)">
                                      <p:cBhvr>
                                        <p:cTn id="131" dur="500"/>
                                        <p:tgtEl>
                                          <p:spTgt spid="159"/>
                                        </p:tgtEl>
                                      </p:cBhvr>
                                    </p:animEffect>
                                  </p:childTnLst>
                                </p:cTn>
                              </p:par>
                            </p:childTnLst>
                          </p:cTn>
                        </p:par>
                        <p:par>
                          <p:cTn id="132" fill="hold">
                            <p:stCondLst>
                              <p:cond delay="500"/>
                            </p:stCondLst>
                            <p:childTnLst>
                              <p:par>
                                <p:cTn id="133" presetID="18" presetClass="entr" presetSubtype="6" fill="hold" nodeType="afterEffect">
                                  <p:stCondLst>
                                    <p:cond delay="0"/>
                                  </p:stCondLst>
                                  <p:childTnLst>
                                    <p:set>
                                      <p:cBhvr>
                                        <p:cTn id="134" dur="1" fill="hold">
                                          <p:stCondLst>
                                            <p:cond delay="0"/>
                                          </p:stCondLst>
                                        </p:cTn>
                                        <p:tgtEl>
                                          <p:spTgt spid="157"/>
                                        </p:tgtEl>
                                        <p:attrNameLst>
                                          <p:attrName>style.visibility</p:attrName>
                                        </p:attrNameLst>
                                      </p:cBhvr>
                                      <p:to>
                                        <p:strVal val="visible"/>
                                      </p:to>
                                    </p:set>
                                    <p:animEffect transition="in" filter="strips(downRight)">
                                      <p:cBhvr>
                                        <p:cTn id="135" dur="500"/>
                                        <p:tgtEl>
                                          <p:spTgt spid="157"/>
                                        </p:tgtEl>
                                      </p:cBhvr>
                                    </p:animEffect>
                                  </p:childTnLst>
                                </p:cTn>
                              </p:par>
                              <p:par>
                                <p:cTn id="136" presetID="18" presetClass="entr" presetSubtype="6" fill="hold" nodeType="withEffect">
                                  <p:stCondLst>
                                    <p:cond delay="0"/>
                                  </p:stCondLst>
                                  <p:childTnLst>
                                    <p:set>
                                      <p:cBhvr>
                                        <p:cTn id="137" dur="1" fill="hold">
                                          <p:stCondLst>
                                            <p:cond delay="0"/>
                                          </p:stCondLst>
                                        </p:cTn>
                                        <p:tgtEl>
                                          <p:spTgt spid="160"/>
                                        </p:tgtEl>
                                        <p:attrNameLst>
                                          <p:attrName>style.visibility</p:attrName>
                                        </p:attrNameLst>
                                      </p:cBhvr>
                                      <p:to>
                                        <p:strVal val="visible"/>
                                      </p:to>
                                    </p:set>
                                    <p:animEffect transition="in" filter="strips(downRight)">
                                      <p:cBhvr>
                                        <p:cTn id="138" dur="500"/>
                                        <p:tgtEl>
                                          <p:spTgt spid="160"/>
                                        </p:tgtEl>
                                      </p:cBhvr>
                                    </p:animEffect>
                                  </p:childTnLst>
                                </p:cTn>
                              </p:par>
                            </p:childTnLst>
                          </p:cTn>
                        </p:par>
                        <p:par>
                          <p:cTn id="139" fill="hold">
                            <p:stCondLst>
                              <p:cond delay="1000"/>
                            </p:stCondLst>
                            <p:childTnLst>
                              <p:par>
                                <p:cTn id="140" presetID="3" presetClass="entr" presetSubtype="10" fill="hold" nodeType="afterEffect">
                                  <p:stCondLst>
                                    <p:cond delay="0"/>
                                  </p:stCondLst>
                                  <p:childTnLst>
                                    <p:set>
                                      <p:cBhvr>
                                        <p:cTn id="141" dur="1" fill="hold">
                                          <p:stCondLst>
                                            <p:cond delay="0"/>
                                          </p:stCondLst>
                                        </p:cTn>
                                        <p:tgtEl>
                                          <p:spTgt spid="7"/>
                                        </p:tgtEl>
                                        <p:attrNameLst>
                                          <p:attrName>style.visibility</p:attrName>
                                        </p:attrNameLst>
                                      </p:cBhvr>
                                      <p:to>
                                        <p:strVal val="visible"/>
                                      </p:to>
                                    </p:set>
                                    <p:animEffect transition="in" filter="blinds(horizontal)">
                                      <p:cBhvr>
                                        <p:cTn id="142" dur="500"/>
                                        <p:tgtEl>
                                          <p:spTgt spid="7"/>
                                        </p:tgtEl>
                                      </p:cBhvr>
                                    </p:animEffect>
                                  </p:childTnLst>
                                </p:cTn>
                              </p:par>
                            </p:childTnLst>
                          </p:cTn>
                        </p:par>
                        <p:par>
                          <p:cTn id="143" fill="hold">
                            <p:stCondLst>
                              <p:cond delay="1500"/>
                            </p:stCondLst>
                            <p:childTnLst>
                              <p:par>
                                <p:cTn id="144" presetID="3" presetClass="entr" presetSubtype="10" fill="hold" grpId="0" nodeType="afterEffect">
                                  <p:stCondLst>
                                    <p:cond delay="0"/>
                                  </p:stCondLst>
                                  <p:childTnLst>
                                    <p:set>
                                      <p:cBhvr>
                                        <p:cTn id="145" dur="1" fill="hold">
                                          <p:stCondLst>
                                            <p:cond delay="0"/>
                                          </p:stCondLst>
                                        </p:cTn>
                                        <p:tgtEl>
                                          <p:spTgt spid="166"/>
                                        </p:tgtEl>
                                        <p:attrNameLst>
                                          <p:attrName>style.visibility</p:attrName>
                                        </p:attrNameLst>
                                      </p:cBhvr>
                                      <p:to>
                                        <p:strVal val="visible"/>
                                      </p:to>
                                    </p:set>
                                    <p:animEffect transition="in" filter="blinds(horizontal)">
                                      <p:cBhvr>
                                        <p:cTn id="146" dur="500"/>
                                        <p:tgtEl>
                                          <p:spTgt spid="166"/>
                                        </p:tgtEl>
                                      </p:cBhvr>
                                    </p:animEffect>
                                  </p:childTnLst>
                                </p:cTn>
                              </p:par>
                              <p:par>
                                <p:cTn id="147" presetID="18" presetClass="entr" presetSubtype="9" fill="hold" nodeType="withEffect">
                                  <p:stCondLst>
                                    <p:cond delay="0"/>
                                  </p:stCondLst>
                                  <p:childTnLst>
                                    <p:set>
                                      <p:cBhvr>
                                        <p:cTn id="148" dur="1" fill="hold">
                                          <p:stCondLst>
                                            <p:cond delay="0"/>
                                          </p:stCondLst>
                                        </p:cTn>
                                        <p:tgtEl>
                                          <p:spTgt spid="167"/>
                                        </p:tgtEl>
                                        <p:attrNameLst>
                                          <p:attrName>style.visibility</p:attrName>
                                        </p:attrNameLst>
                                      </p:cBhvr>
                                      <p:to>
                                        <p:strVal val="visible"/>
                                      </p:to>
                                    </p:set>
                                    <p:animEffect transition="in" filter="strips(upLeft)">
                                      <p:cBhvr>
                                        <p:cTn id="149" dur="500"/>
                                        <p:tgtEl>
                                          <p:spTgt spid="167"/>
                                        </p:tgtEl>
                                      </p:cBhvr>
                                    </p:animEffect>
                                  </p:childTnLst>
                                </p:cTn>
                              </p:par>
                              <p:par>
                                <p:cTn id="150" presetID="18" presetClass="entr" presetSubtype="9" fill="hold" nodeType="withEffect">
                                  <p:stCondLst>
                                    <p:cond delay="0"/>
                                  </p:stCondLst>
                                  <p:childTnLst>
                                    <p:set>
                                      <p:cBhvr>
                                        <p:cTn id="151" dur="1" fill="hold">
                                          <p:stCondLst>
                                            <p:cond delay="0"/>
                                          </p:stCondLst>
                                        </p:cTn>
                                        <p:tgtEl>
                                          <p:spTgt spid="168"/>
                                        </p:tgtEl>
                                        <p:attrNameLst>
                                          <p:attrName>style.visibility</p:attrName>
                                        </p:attrNameLst>
                                      </p:cBhvr>
                                      <p:to>
                                        <p:strVal val="visible"/>
                                      </p:to>
                                    </p:set>
                                    <p:animEffect transition="in" filter="strips(upLeft)">
                                      <p:cBhvr>
                                        <p:cTn id="152" dur="500"/>
                                        <p:tgtEl>
                                          <p:spTgt spid="168"/>
                                        </p:tgtEl>
                                      </p:cBhvr>
                                    </p:animEffect>
                                  </p:childTnLst>
                                </p:cTn>
                              </p:par>
                            </p:childTnLst>
                          </p:cTn>
                        </p:par>
                        <p:par>
                          <p:cTn id="153" fill="hold">
                            <p:stCondLst>
                              <p:cond delay="2000"/>
                            </p:stCondLst>
                            <p:childTnLst>
                              <p:par>
                                <p:cTn id="154" presetID="3" presetClass="entr" presetSubtype="10" fill="hold" grpId="0" nodeType="afterEffect">
                                  <p:stCondLst>
                                    <p:cond delay="0"/>
                                  </p:stCondLst>
                                  <p:childTnLst>
                                    <p:set>
                                      <p:cBhvr>
                                        <p:cTn id="155" dur="1" fill="hold">
                                          <p:stCondLst>
                                            <p:cond delay="0"/>
                                          </p:stCondLst>
                                        </p:cTn>
                                        <p:tgtEl>
                                          <p:spTgt spid="161"/>
                                        </p:tgtEl>
                                        <p:attrNameLst>
                                          <p:attrName>style.visibility</p:attrName>
                                        </p:attrNameLst>
                                      </p:cBhvr>
                                      <p:to>
                                        <p:strVal val="visible"/>
                                      </p:to>
                                    </p:set>
                                    <p:animEffect transition="in" filter="blinds(horizontal)">
                                      <p:cBhvr>
                                        <p:cTn id="156" dur="500"/>
                                        <p:tgtEl>
                                          <p:spTgt spid="161"/>
                                        </p:tgtEl>
                                      </p:cBhvr>
                                    </p:animEffect>
                                  </p:childTnLst>
                                </p:cTn>
                              </p:par>
                              <p:par>
                                <p:cTn id="157" presetID="3" presetClass="entr" presetSubtype="10" fill="hold" nodeType="withEffect">
                                  <p:stCondLst>
                                    <p:cond delay="0"/>
                                  </p:stCondLst>
                                  <p:childTnLst>
                                    <p:set>
                                      <p:cBhvr>
                                        <p:cTn id="158" dur="1" fill="hold">
                                          <p:stCondLst>
                                            <p:cond delay="0"/>
                                          </p:stCondLst>
                                        </p:cTn>
                                        <p:tgtEl>
                                          <p:spTgt spid="162"/>
                                        </p:tgtEl>
                                        <p:attrNameLst>
                                          <p:attrName>style.visibility</p:attrName>
                                        </p:attrNameLst>
                                      </p:cBhvr>
                                      <p:to>
                                        <p:strVal val="visible"/>
                                      </p:to>
                                    </p:set>
                                    <p:animEffect transition="in" filter="blinds(horizontal)">
                                      <p:cBhvr>
                                        <p:cTn id="159"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P spid="134" grpId="0"/>
      <p:bldP spid="134" grpId="1"/>
      <p:bldP spid="136" grpId="0"/>
      <p:bldP spid="136" grpId="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50" grpId="0"/>
      <p:bldP spid="155" grpId="0"/>
      <p:bldP spid="156" grpId="0"/>
      <p:bldP spid="161" grpId="0" animBg="1"/>
      <p:bldP spid="1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Issues</a:t>
            </a:r>
          </a:p>
        </p:txBody>
      </p:sp>
      <p:sp>
        <p:nvSpPr>
          <p:cNvPr id="3" name="Content Placeholder 2"/>
          <p:cNvSpPr>
            <a:spLocks noGrp="1"/>
          </p:cNvSpPr>
          <p:nvPr>
            <p:ph idx="1"/>
          </p:nvPr>
        </p:nvSpPr>
        <p:spPr/>
        <p:txBody>
          <a:bodyPr/>
          <a:lstStyle/>
          <a:p>
            <a:endParaRPr lang="en-US" dirty="0"/>
          </a:p>
          <a:p>
            <a:r>
              <a:rPr lang="en-US" dirty="0"/>
              <a:t>Page fault and page protection issue</a:t>
            </a:r>
          </a:p>
          <a:p>
            <a:pPr lvl="1"/>
            <a:r>
              <a:rPr lang="en-US" dirty="0"/>
              <a:t>When a physical page fault occurs, VMM need to decide whether this exception should be injected to guest OS or not.</a:t>
            </a:r>
          </a:p>
          <a:p>
            <a:pPr lvl="2"/>
            <a:r>
              <a:rPr lang="en-US" dirty="0"/>
              <a:t>If the page entry in the page table of guest OS is still valid, VMM should prepare the corresponding page and not inject any exception to guest OS.</a:t>
            </a:r>
          </a:p>
          <a:p>
            <a:pPr lvl="2"/>
            <a:r>
              <a:rPr lang="en-US" dirty="0"/>
              <a:t>If the page entry in the page table of guest Os is invalid either, then VMM should directly inject the virtual page fault to guest OS.</a:t>
            </a:r>
          </a:p>
          <a:p>
            <a:pPr lvl="1"/>
            <a:r>
              <a:rPr lang="en-US" dirty="0"/>
              <a:t>When guest OS want to modify its page tables, VMM need to intercept this operation.</a:t>
            </a:r>
          </a:p>
          <a:p>
            <a:pPr lvl="2"/>
            <a:r>
              <a:rPr lang="en-US" dirty="0"/>
              <a:t>When guest OS reload PTBR, CPU will trap to VMM due to the Ring Compression nature.</a:t>
            </a:r>
          </a:p>
          <a:p>
            <a:pPr lvl="2"/>
            <a:r>
              <a:rPr lang="en-US" dirty="0"/>
              <a:t>VMM will walk the page table of guest OS and modify the related shadow page table to make MMU get host physical address.</a:t>
            </a:r>
          </a:p>
        </p:txBody>
      </p:sp>
    </p:spTree>
    <p:extLst>
      <p:ext uri="{BB962C8B-B14F-4D97-AF65-F5344CB8AC3E}">
        <p14:creationId xmlns:p14="http://schemas.microsoft.com/office/powerpoint/2010/main" val="3707076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Virtualization</a:t>
            </a:r>
          </a:p>
        </p:txBody>
      </p:sp>
      <p:sp>
        <p:nvSpPr>
          <p:cNvPr id="3" name="Text Placeholder 2"/>
          <p:cNvSpPr>
            <a:spLocks noGrp="1"/>
          </p:cNvSpPr>
          <p:nvPr>
            <p:ph type="body" idx="1"/>
          </p:nvPr>
        </p:nvSpPr>
        <p:spPr/>
        <p:txBody>
          <a:bodyPr/>
          <a:lstStyle/>
          <a:p>
            <a:r>
              <a:rPr lang="en-US" dirty="0"/>
              <a:t>Shadow page table</a:t>
            </a:r>
          </a:p>
          <a:p>
            <a:r>
              <a:rPr lang="en-US" dirty="0">
                <a:solidFill>
                  <a:srgbClr val="C00000"/>
                </a:solidFill>
              </a:rPr>
              <a:t>Hardware assistance</a:t>
            </a:r>
          </a:p>
        </p:txBody>
      </p:sp>
    </p:spTree>
    <p:extLst>
      <p:ext uri="{BB962C8B-B14F-4D97-AF65-F5344CB8AC3E}">
        <p14:creationId xmlns:p14="http://schemas.microsoft.com/office/powerpoint/2010/main" val="3080979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Solution</a:t>
            </a:r>
          </a:p>
        </p:txBody>
      </p:sp>
      <p:sp>
        <p:nvSpPr>
          <p:cNvPr id="3" name="Content Placeholder 2"/>
          <p:cNvSpPr>
            <a:spLocks noGrp="1"/>
          </p:cNvSpPr>
          <p:nvPr>
            <p:ph idx="1"/>
          </p:nvPr>
        </p:nvSpPr>
        <p:spPr/>
        <p:txBody>
          <a:bodyPr/>
          <a:lstStyle/>
          <a:p>
            <a:endParaRPr lang="en-US" dirty="0"/>
          </a:p>
          <a:p>
            <a:r>
              <a:rPr lang="en-US" dirty="0"/>
              <a:t>Difficulties of shadow page table technique:</a:t>
            </a:r>
          </a:p>
          <a:p>
            <a:pPr lvl="1"/>
            <a:r>
              <a:rPr lang="en-US" dirty="0"/>
              <a:t>Shadow page table implementation is extremely complex.</a:t>
            </a:r>
          </a:p>
          <a:p>
            <a:pPr lvl="1"/>
            <a:r>
              <a:rPr lang="en-US" dirty="0"/>
              <a:t>Page fault mechanism and synchronization issues are critical.</a:t>
            </a:r>
          </a:p>
          <a:p>
            <a:pPr lvl="1"/>
            <a:r>
              <a:rPr lang="en-US" dirty="0"/>
              <a:t>Host memory space overhead is considerable.</a:t>
            </a:r>
            <a:br>
              <a:rPr lang="en-US" dirty="0"/>
            </a:br>
            <a:endParaRPr lang="en-US" dirty="0"/>
          </a:p>
          <a:p>
            <a:r>
              <a:rPr lang="en-US" dirty="0"/>
              <a:t>But why we need this technique to </a:t>
            </a:r>
            <a:r>
              <a:rPr lang="en-US" dirty="0" err="1"/>
              <a:t>virtualize</a:t>
            </a:r>
            <a:r>
              <a:rPr lang="en-US" dirty="0"/>
              <a:t> MMU ?</a:t>
            </a:r>
          </a:p>
          <a:p>
            <a:pPr lvl="1"/>
            <a:r>
              <a:rPr lang="en-US" dirty="0"/>
              <a:t>MMU do not first implemented for virtualization.</a:t>
            </a:r>
          </a:p>
          <a:p>
            <a:pPr lvl="1"/>
            <a:r>
              <a:rPr lang="en-US" dirty="0"/>
              <a:t>MMU is knowing nothing about two level page address translation.</a:t>
            </a:r>
            <a:br>
              <a:rPr lang="en-US" dirty="0"/>
            </a:br>
            <a:endParaRPr lang="en-US" dirty="0"/>
          </a:p>
          <a:p>
            <a:r>
              <a:rPr lang="en-US" dirty="0"/>
              <a:t>Now, let us consider hardware solution.</a:t>
            </a:r>
          </a:p>
        </p:txBody>
      </p:sp>
    </p:spTree>
    <p:extLst>
      <p:ext uri="{BB962C8B-B14F-4D97-AF65-F5344CB8AC3E}">
        <p14:creationId xmlns:p14="http://schemas.microsoft.com/office/powerpoint/2010/main" val="3090017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Page Table</a:t>
            </a:r>
          </a:p>
        </p:txBody>
      </p:sp>
      <p:sp>
        <p:nvSpPr>
          <p:cNvPr id="3" name="Content Placeholder 2"/>
          <p:cNvSpPr>
            <a:spLocks noGrp="1"/>
          </p:cNvSpPr>
          <p:nvPr>
            <p:ph idx="1"/>
          </p:nvPr>
        </p:nvSpPr>
        <p:spPr>
          <a:xfrm>
            <a:off x="838201" y="1990165"/>
            <a:ext cx="8229600" cy="4495800"/>
          </a:xfrm>
        </p:spPr>
        <p:txBody>
          <a:bodyPr/>
          <a:lstStyle/>
          <a:p>
            <a:r>
              <a:rPr lang="en-US" dirty="0"/>
              <a:t>Concept of Extended Page Table (EPT) :</a:t>
            </a:r>
          </a:p>
          <a:p>
            <a:pPr lvl="1"/>
            <a:r>
              <a:rPr lang="en-US" dirty="0"/>
              <a:t>Instead of walking along with only one page table hierarchy, EPT technique implement one more page table hierarchy.</a:t>
            </a:r>
          </a:p>
          <a:p>
            <a:pPr lvl="2"/>
            <a:r>
              <a:rPr lang="en-US" dirty="0"/>
              <a:t>One page table is maintained by guest OS, which is used to generate guest physical address.</a:t>
            </a:r>
          </a:p>
          <a:p>
            <a:pPr lvl="2"/>
            <a:r>
              <a:rPr lang="en-US" dirty="0"/>
              <a:t>The other page table is maintained by VMM, which is used to map guest physical address to host physical address.</a:t>
            </a:r>
            <a:br>
              <a:rPr lang="en-US" dirty="0"/>
            </a:br>
            <a:endParaRPr lang="en-US" dirty="0"/>
          </a:p>
          <a:p>
            <a:pPr lvl="1"/>
            <a:r>
              <a:rPr lang="en-US" dirty="0"/>
              <a:t>For each memory access operation, EPT MMU will directly get guest physical address from guest page table, and then get host physical address by the VMM mapping table automatically.</a:t>
            </a:r>
          </a:p>
        </p:txBody>
      </p:sp>
    </p:spTree>
    <p:extLst>
      <p:ext uri="{BB962C8B-B14F-4D97-AF65-F5344CB8AC3E}">
        <p14:creationId xmlns:p14="http://schemas.microsoft.com/office/powerpoint/2010/main" val="166997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Page Table</a:t>
            </a:r>
          </a:p>
        </p:txBody>
      </p:sp>
      <p:sp>
        <p:nvSpPr>
          <p:cNvPr id="3" name="Content Placeholder 2"/>
          <p:cNvSpPr>
            <a:spLocks noGrp="1"/>
          </p:cNvSpPr>
          <p:nvPr>
            <p:ph idx="1"/>
          </p:nvPr>
        </p:nvSpPr>
        <p:spPr/>
        <p:txBody>
          <a:bodyPr/>
          <a:lstStyle/>
          <a:p>
            <a:r>
              <a:rPr lang="en-US" dirty="0"/>
              <a:t>Memory operation :</a:t>
            </a:r>
          </a:p>
        </p:txBody>
      </p:sp>
      <p:pic>
        <p:nvPicPr>
          <p:cNvPr id="103426" name="Picture 2"/>
          <p:cNvPicPr>
            <a:picLocks noChangeAspect="1" noChangeArrowheads="1"/>
          </p:cNvPicPr>
          <p:nvPr/>
        </p:nvPicPr>
        <p:blipFill>
          <a:blip r:embed="rId2" cstate="print"/>
          <a:srcRect/>
          <a:stretch>
            <a:fillRect/>
          </a:stretch>
        </p:blipFill>
        <p:spPr bwMode="auto">
          <a:xfrm>
            <a:off x="3940176" y="2414781"/>
            <a:ext cx="6499225" cy="3535363"/>
          </a:xfrm>
          <a:prstGeom prst="rect">
            <a:avLst/>
          </a:prstGeom>
          <a:noFill/>
          <a:ln w="9525">
            <a:noFill/>
            <a:miter lim="800000"/>
            <a:headEnd/>
            <a:tailEnd/>
          </a:ln>
          <a:effectLst/>
        </p:spPr>
      </p:pic>
      <p:sp>
        <p:nvSpPr>
          <p:cNvPr id="6" name="TextBox 5"/>
          <p:cNvSpPr txBox="1"/>
          <p:nvPr/>
        </p:nvSpPr>
        <p:spPr>
          <a:xfrm>
            <a:off x="5550423" y="2753246"/>
            <a:ext cx="293670" cy="276999"/>
          </a:xfrm>
          <a:prstGeom prst="rect">
            <a:avLst/>
          </a:prstGeom>
          <a:noFill/>
        </p:spPr>
        <p:txBody>
          <a:bodyPr wrap="none" rtlCol="0">
            <a:spAutoFit/>
          </a:bodyPr>
          <a:lstStyle/>
          <a:p>
            <a:r>
              <a:rPr lang="en-US" sz="1200" b="1" i="1" dirty="0"/>
              <a:t>8</a:t>
            </a:r>
          </a:p>
        </p:txBody>
      </p:sp>
      <p:sp>
        <p:nvSpPr>
          <p:cNvPr id="7" name="TextBox 6"/>
          <p:cNvSpPr txBox="1"/>
          <p:nvPr/>
        </p:nvSpPr>
        <p:spPr>
          <a:xfrm>
            <a:off x="6947759" y="2523479"/>
            <a:ext cx="293670" cy="276999"/>
          </a:xfrm>
          <a:prstGeom prst="rect">
            <a:avLst/>
          </a:prstGeom>
          <a:noFill/>
        </p:spPr>
        <p:txBody>
          <a:bodyPr wrap="none" rtlCol="0">
            <a:spAutoFit/>
          </a:bodyPr>
          <a:lstStyle/>
          <a:p>
            <a:r>
              <a:rPr lang="en-US" sz="1200" b="1" i="1" dirty="0"/>
              <a:t>9</a:t>
            </a:r>
          </a:p>
        </p:txBody>
      </p:sp>
      <p:sp>
        <p:nvSpPr>
          <p:cNvPr id="8" name="TextBox 7"/>
          <p:cNvSpPr txBox="1"/>
          <p:nvPr/>
        </p:nvSpPr>
        <p:spPr>
          <a:xfrm>
            <a:off x="8333413" y="2286001"/>
            <a:ext cx="293670" cy="276999"/>
          </a:xfrm>
          <a:prstGeom prst="rect">
            <a:avLst/>
          </a:prstGeom>
          <a:noFill/>
        </p:spPr>
        <p:txBody>
          <a:bodyPr wrap="none" rtlCol="0">
            <a:spAutoFit/>
          </a:bodyPr>
          <a:lstStyle/>
          <a:p>
            <a:r>
              <a:rPr lang="en-US" sz="1200" b="1" i="1" dirty="0"/>
              <a:t>6</a:t>
            </a:r>
          </a:p>
        </p:txBody>
      </p:sp>
      <p:sp>
        <p:nvSpPr>
          <p:cNvPr id="9" name="TextBox 8"/>
          <p:cNvSpPr txBox="1"/>
          <p:nvPr/>
        </p:nvSpPr>
        <p:spPr>
          <a:xfrm>
            <a:off x="6534949" y="2753246"/>
            <a:ext cx="293670" cy="276999"/>
          </a:xfrm>
          <a:prstGeom prst="rect">
            <a:avLst/>
          </a:prstGeom>
          <a:noFill/>
        </p:spPr>
        <p:txBody>
          <a:bodyPr wrap="none" rtlCol="0">
            <a:spAutoFit/>
          </a:bodyPr>
          <a:lstStyle/>
          <a:p>
            <a:r>
              <a:rPr lang="en-US" sz="1200" b="1" i="1" dirty="0">
                <a:solidFill>
                  <a:schemeClr val="accent3">
                    <a:lumMod val="75000"/>
                  </a:schemeClr>
                </a:solidFill>
              </a:rPr>
              <a:t>4</a:t>
            </a:r>
          </a:p>
        </p:txBody>
      </p:sp>
      <p:sp>
        <p:nvSpPr>
          <p:cNvPr id="10" name="TextBox 9"/>
          <p:cNvSpPr txBox="1"/>
          <p:nvPr/>
        </p:nvSpPr>
        <p:spPr>
          <a:xfrm>
            <a:off x="7894867" y="2523479"/>
            <a:ext cx="293670" cy="276999"/>
          </a:xfrm>
          <a:prstGeom prst="rect">
            <a:avLst/>
          </a:prstGeom>
          <a:noFill/>
        </p:spPr>
        <p:txBody>
          <a:bodyPr wrap="none" rtlCol="0">
            <a:spAutoFit/>
          </a:bodyPr>
          <a:lstStyle/>
          <a:p>
            <a:r>
              <a:rPr lang="en-US" sz="1200" b="1" i="1" dirty="0">
                <a:solidFill>
                  <a:schemeClr val="accent3">
                    <a:lumMod val="75000"/>
                  </a:schemeClr>
                </a:solidFill>
              </a:rPr>
              <a:t>7</a:t>
            </a:r>
          </a:p>
        </p:txBody>
      </p:sp>
      <p:sp>
        <p:nvSpPr>
          <p:cNvPr id="11" name="TextBox 10"/>
          <p:cNvSpPr txBox="1"/>
          <p:nvPr/>
        </p:nvSpPr>
        <p:spPr>
          <a:xfrm>
            <a:off x="9265569" y="2286001"/>
            <a:ext cx="293670" cy="276999"/>
          </a:xfrm>
          <a:prstGeom prst="rect">
            <a:avLst/>
          </a:prstGeom>
          <a:noFill/>
        </p:spPr>
        <p:txBody>
          <a:bodyPr wrap="none" rtlCol="0">
            <a:spAutoFit/>
          </a:bodyPr>
          <a:lstStyle/>
          <a:p>
            <a:r>
              <a:rPr lang="en-US" sz="1200" b="1" i="1" dirty="0">
                <a:solidFill>
                  <a:schemeClr val="accent3">
                    <a:lumMod val="75000"/>
                  </a:schemeClr>
                </a:solidFill>
              </a:rPr>
              <a:t>8</a:t>
            </a:r>
          </a:p>
        </p:txBody>
      </p:sp>
      <p:cxnSp>
        <p:nvCxnSpPr>
          <p:cNvPr id="13" name="Straight Arrow Connector 12"/>
          <p:cNvCxnSpPr>
            <a:stCxn id="6" idx="2"/>
            <a:endCxn id="44" idx="0"/>
          </p:cNvCxnSpPr>
          <p:nvPr/>
        </p:nvCxnSpPr>
        <p:spPr>
          <a:xfrm flipH="1">
            <a:off x="4625256" y="3030244"/>
            <a:ext cx="1072002" cy="1157816"/>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6" idx="2"/>
            <a:endCxn id="50" idx="0"/>
          </p:cNvCxnSpPr>
          <p:nvPr/>
        </p:nvCxnSpPr>
        <p:spPr>
          <a:xfrm>
            <a:off x="5697258" y="3030245"/>
            <a:ext cx="475002" cy="114200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a:stCxn id="54" idx="0"/>
            <a:endCxn id="9" idx="2"/>
          </p:cNvCxnSpPr>
          <p:nvPr/>
        </p:nvCxnSpPr>
        <p:spPr>
          <a:xfrm flipV="1">
            <a:off x="6632336" y="3030245"/>
            <a:ext cx="49449" cy="114200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a:stCxn id="7" idx="2"/>
            <a:endCxn id="44" idx="0"/>
          </p:cNvCxnSpPr>
          <p:nvPr/>
        </p:nvCxnSpPr>
        <p:spPr>
          <a:xfrm flipH="1">
            <a:off x="4625256" y="2800478"/>
            <a:ext cx="2469338" cy="1387583"/>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a:stCxn id="7" idx="2"/>
            <a:endCxn id="50" idx="0"/>
          </p:cNvCxnSpPr>
          <p:nvPr/>
        </p:nvCxnSpPr>
        <p:spPr>
          <a:xfrm flipH="1">
            <a:off x="6172260" y="2800477"/>
            <a:ext cx="922334" cy="13717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a:stCxn id="54" idx="0"/>
            <a:endCxn id="10" idx="2"/>
          </p:cNvCxnSpPr>
          <p:nvPr/>
        </p:nvCxnSpPr>
        <p:spPr>
          <a:xfrm flipV="1">
            <a:off x="6632336" y="2800477"/>
            <a:ext cx="1409367" cy="13717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a:stCxn id="8" idx="2"/>
            <a:endCxn id="44" idx="0"/>
          </p:cNvCxnSpPr>
          <p:nvPr/>
        </p:nvCxnSpPr>
        <p:spPr>
          <a:xfrm flipH="1">
            <a:off x="4625256" y="2563000"/>
            <a:ext cx="3854992" cy="1625061"/>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a:stCxn id="8" idx="2"/>
            <a:endCxn id="50" idx="0"/>
          </p:cNvCxnSpPr>
          <p:nvPr/>
        </p:nvCxnSpPr>
        <p:spPr>
          <a:xfrm flipH="1">
            <a:off x="6172260" y="2562999"/>
            <a:ext cx="2307988" cy="16092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a:stCxn id="54" idx="0"/>
            <a:endCxn id="11" idx="2"/>
          </p:cNvCxnSpPr>
          <p:nvPr/>
        </p:nvCxnSpPr>
        <p:spPr>
          <a:xfrm flipV="1">
            <a:off x="6632336" y="2562999"/>
            <a:ext cx="2780069" cy="16092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4" name="Rectangle 43"/>
          <p:cNvSpPr/>
          <p:nvPr/>
        </p:nvSpPr>
        <p:spPr>
          <a:xfrm>
            <a:off x="4434756" y="4188060"/>
            <a:ext cx="3810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5981760" y="4172245"/>
            <a:ext cx="3810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441835" y="4172245"/>
            <a:ext cx="3810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a:endCxn id="60" idx="1"/>
          </p:cNvCxnSpPr>
          <p:nvPr/>
        </p:nvCxnSpPr>
        <p:spPr>
          <a:xfrm>
            <a:off x="9522871" y="2823253"/>
            <a:ext cx="2847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0" name="TextBox 59"/>
          <p:cNvSpPr txBox="1"/>
          <p:nvPr/>
        </p:nvSpPr>
        <p:spPr>
          <a:xfrm>
            <a:off x="9807576" y="2684754"/>
            <a:ext cx="588623" cy="276999"/>
          </a:xfrm>
          <a:prstGeom prst="rect">
            <a:avLst/>
          </a:prstGeom>
          <a:noFill/>
        </p:spPr>
        <p:txBody>
          <a:bodyPr wrap="none" rtlCol="0">
            <a:spAutoFit/>
          </a:bodyPr>
          <a:lstStyle/>
          <a:p>
            <a:r>
              <a:rPr lang="en-US" sz="1200" b="1" i="1" dirty="0"/>
              <a:t>Data</a:t>
            </a:r>
          </a:p>
        </p:txBody>
      </p:sp>
      <p:pic>
        <p:nvPicPr>
          <p:cNvPr id="62" name="Picture 4"/>
          <p:cNvPicPr>
            <a:picLocks noChangeAspect="1" noChangeArrowheads="1"/>
          </p:cNvPicPr>
          <p:nvPr/>
        </p:nvPicPr>
        <p:blipFill>
          <a:blip r:embed="rId3" cstate="print"/>
          <a:srcRect/>
          <a:stretch>
            <a:fillRect/>
          </a:stretch>
        </p:blipFill>
        <p:spPr bwMode="auto">
          <a:xfrm>
            <a:off x="1625486" y="5029054"/>
            <a:ext cx="3860915" cy="1447946"/>
          </a:xfrm>
          <a:prstGeom prst="rect">
            <a:avLst/>
          </a:prstGeom>
          <a:noFill/>
          <a:ln w="9525">
            <a:noFill/>
            <a:miter lim="800000"/>
            <a:headEnd/>
            <a:tailEnd/>
          </a:ln>
          <a:effectLst/>
        </p:spPr>
      </p:pic>
    </p:spTree>
    <p:extLst>
      <p:ext uri="{BB962C8B-B14F-4D97-AF65-F5344CB8AC3E}">
        <p14:creationId xmlns:p14="http://schemas.microsoft.com/office/powerpoint/2010/main" val="115687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500"/>
                                        <p:tgtEl>
                                          <p:spTgt spid="19"/>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lide(fromBottom)">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par>
                                <p:cTn id="38" presetID="22" presetClass="entr" presetSubtype="1"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up)">
                                      <p:cBhvr>
                                        <p:cTn id="40" dur="500"/>
                                        <p:tgtEl>
                                          <p:spTgt spid="23"/>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down)">
                                      <p:cBhvr>
                                        <p:cTn id="44" dur="500"/>
                                        <p:tgtEl>
                                          <p:spTgt spid="28"/>
                                        </p:tgtEl>
                                      </p:cBhvr>
                                    </p:animEffect>
                                  </p:childTnLst>
                                </p:cTn>
                              </p:par>
                            </p:childTnLst>
                          </p:cTn>
                        </p:par>
                        <p:par>
                          <p:cTn id="45" fill="hold">
                            <p:stCondLst>
                              <p:cond delay="1000"/>
                            </p:stCondLst>
                            <p:childTnLst>
                              <p:par>
                                <p:cTn id="46" presetID="12" presetClass="entr" presetSubtype="4"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slide(fromBottom)">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3"/>
                                        </p:tgtEl>
                                      </p:cBhvr>
                                    </p:animEffect>
                                    <p:set>
                                      <p:cBhvr>
                                        <p:cTn id="59" dur="1" fill="hold">
                                          <p:stCondLst>
                                            <p:cond delay="499"/>
                                          </p:stCondLst>
                                        </p:cTn>
                                        <p:tgtEl>
                                          <p:spTgt spid="23"/>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up)">
                                      <p:cBhvr>
                                        <p:cTn id="67" dur="500"/>
                                        <p:tgtEl>
                                          <p:spTgt spid="31"/>
                                        </p:tgtEl>
                                      </p:cBhvr>
                                    </p:animEffect>
                                  </p:childTnLst>
                                </p:cTn>
                              </p:par>
                              <p:par>
                                <p:cTn id="68" presetID="22" presetClass="entr" presetSubtype="1"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up)">
                                      <p:cBhvr>
                                        <p:cTn id="70" dur="500"/>
                                        <p:tgtEl>
                                          <p:spTgt spid="32"/>
                                        </p:tgtEl>
                                      </p:cBhvr>
                                    </p:animEffect>
                                  </p:childTnLst>
                                </p:cTn>
                              </p:par>
                            </p:childTnLst>
                          </p:cTn>
                        </p:par>
                        <p:par>
                          <p:cTn id="71" fill="hold">
                            <p:stCondLst>
                              <p:cond delay="500"/>
                            </p:stCondLst>
                            <p:childTnLst>
                              <p:par>
                                <p:cTn id="72" presetID="22" presetClass="entr" presetSubtype="4"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down)">
                                      <p:cBhvr>
                                        <p:cTn id="74" dur="500"/>
                                        <p:tgtEl>
                                          <p:spTgt spid="40"/>
                                        </p:tgtEl>
                                      </p:cBhvr>
                                    </p:animEffect>
                                  </p:childTnLst>
                                </p:cTn>
                              </p:par>
                            </p:childTnLst>
                          </p:cTn>
                        </p:par>
                        <p:par>
                          <p:cTn id="75" fill="hold">
                            <p:stCondLst>
                              <p:cond delay="1000"/>
                            </p:stCondLst>
                            <p:childTnLst>
                              <p:par>
                                <p:cTn id="76" presetID="12" presetClass="entr" presetSubtype="4" fill="hold" nodeType="after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slide(fromBottom)">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par>
                                <p:cTn id="84" presetID="10" presetClass="entr" presetSubtype="0" fill="hold"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par>
                                <p:cTn id="87" presetID="10" presetClass="exit" presetSubtype="0" fill="hold" nodeType="withEffect">
                                  <p:stCondLst>
                                    <p:cond delay="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31"/>
                                        </p:tgtEl>
                                      </p:cBhvr>
                                    </p:animEffect>
                                    <p:set>
                                      <p:cBhvr>
                                        <p:cTn id="92" dur="1" fill="hold">
                                          <p:stCondLst>
                                            <p:cond delay="499"/>
                                          </p:stCondLst>
                                        </p:cTn>
                                        <p:tgtEl>
                                          <p:spTgt spid="31"/>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32"/>
                                        </p:tgtEl>
                                      </p:cBhvr>
                                    </p:animEffect>
                                    <p:set>
                                      <p:cBhvr>
                                        <p:cTn id="95"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Virtualization</a:t>
            </a:r>
          </a:p>
        </p:txBody>
      </p:sp>
      <p:sp>
        <p:nvSpPr>
          <p:cNvPr id="3" name="Text Placeholder 2"/>
          <p:cNvSpPr>
            <a:spLocks noGrp="1"/>
          </p:cNvSpPr>
          <p:nvPr>
            <p:ph type="body" idx="1"/>
          </p:nvPr>
        </p:nvSpPr>
        <p:spPr/>
        <p:txBody>
          <a:bodyPr/>
          <a:lstStyle/>
          <a:p>
            <a:r>
              <a:rPr lang="en-US" dirty="0"/>
              <a:t>Emulation techniques</a:t>
            </a:r>
          </a:p>
          <a:p>
            <a:r>
              <a:rPr lang="en-US" dirty="0">
                <a:solidFill>
                  <a:srgbClr val="C00000"/>
                </a:solidFill>
              </a:rPr>
              <a:t>Trap and emulate model</a:t>
            </a:r>
          </a:p>
          <a:p>
            <a:r>
              <a:rPr lang="en-US" dirty="0"/>
              <a:t>Hardware assistance</a:t>
            </a:r>
          </a:p>
        </p:txBody>
      </p:sp>
    </p:spTree>
    <p:extLst>
      <p:ext uri="{BB962C8B-B14F-4D97-AF65-F5344CB8AC3E}">
        <p14:creationId xmlns:p14="http://schemas.microsoft.com/office/powerpoint/2010/main" val="755400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Virtualization Summary</a:t>
            </a:r>
          </a:p>
        </p:txBody>
      </p:sp>
      <p:sp>
        <p:nvSpPr>
          <p:cNvPr id="3" name="Content Placeholder 2"/>
          <p:cNvSpPr>
            <a:spLocks noGrp="1"/>
          </p:cNvSpPr>
          <p:nvPr>
            <p:ph idx="1"/>
          </p:nvPr>
        </p:nvSpPr>
        <p:spPr/>
        <p:txBody>
          <a:bodyPr/>
          <a:lstStyle/>
          <a:p>
            <a:endParaRPr lang="en-US" dirty="0"/>
          </a:p>
          <a:p>
            <a:r>
              <a:rPr lang="en-US" dirty="0"/>
              <a:t>Software implementation</a:t>
            </a:r>
          </a:p>
          <a:p>
            <a:pPr lvl="1"/>
            <a:r>
              <a:rPr lang="en-US" dirty="0"/>
              <a:t>Memory architecture</a:t>
            </a:r>
          </a:p>
          <a:p>
            <a:pPr lvl="2"/>
            <a:r>
              <a:rPr lang="en-US" dirty="0"/>
              <a:t>MMU (memory management unit)</a:t>
            </a:r>
          </a:p>
          <a:p>
            <a:pPr lvl="2"/>
            <a:r>
              <a:rPr lang="en-US" dirty="0"/>
              <a:t>TLB (translation </a:t>
            </a:r>
            <a:r>
              <a:rPr lang="en-US" dirty="0" err="1"/>
              <a:t>lookaside</a:t>
            </a:r>
            <a:r>
              <a:rPr lang="en-US" dirty="0"/>
              <a:t> buffer)</a:t>
            </a:r>
          </a:p>
          <a:p>
            <a:pPr lvl="1"/>
            <a:r>
              <a:rPr lang="en-US" dirty="0"/>
              <a:t>Shadow page table</a:t>
            </a:r>
          </a:p>
          <a:p>
            <a:pPr lvl="2"/>
            <a:r>
              <a:rPr lang="en-US" dirty="0"/>
              <a:t>MMU virtualization by virtual PTBR</a:t>
            </a:r>
          </a:p>
          <a:p>
            <a:pPr lvl="2"/>
            <a:r>
              <a:rPr lang="en-US" dirty="0"/>
              <a:t>Shadow page table construction</a:t>
            </a:r>
          </a:p>
          <a:p>
            <a:pPr lvl="2"/>
            <a:r>
              <a:rPr lang="en-US" dirty="0"/>
              <a:t>Page fault and page table protection</a:t>
            </a:r>
            <a:br>
              <a:rPr lang="en-US" dirty="0"/>
            </a:br>
            <a:endParaRPr lang="en-US" dirty="0"/>
          </a:p>
          <a:p>
            <a:r>
              <a:rPr lang="en-US" dirty="0"/>
              <a:t>Hardware assistance</a:t>
            </a:r>
          </a:p>
          <a:p>
            <a:pPr lvl="1"/>
            <a:r>
              <a:rPr lang="en-US" dirty="0"/>
              <a:t>Extended page table</a:t>
            </a:r>
          </a:p>
          <a:p>
            <a:pPr lvl="2"/>
            <a:r>
              <a:rPr lang="en-US" dirty="0"/>
              <a:t>Hardware walk guest and host page table simultaneously</a:t>
            </a:r>
          </a:p>
        </p:txBody>
      </p:sp>
    </p:spTree>
    <p:extLst>
      <p:ext uri="{BB962C8B-B14F-4D97-AF65-F5344CB8AC3E}">
        <p14:creationId xmlns:p14="http://schemas.microsoft.com/office/powerpoint/2010/main" val="2577880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a:t>
            </a:r>
          </a:p>
        </p:txBody>
      </p:sp>
      <p:sp>
        <p:nvSpPr>
          <p:cNvPr id="3" name="Text Placeholder 2"/>
          <p:cNvSpPr>
            <a:spLocks noGrp="1"/>
          </p:cNvSpPr>
          <p:nvPr>
            <p:ph type="body" idx="1"/>
          </p:nvPr>
        </p:nvSpPr>
        <p:spPr/>
        <p:txBody>
          <a:bodyPr/>
          <a:lstStyle/>
          <a:p>
            <a:r>
              <a:rPr lang="en-US" dirty="0">
                <a:solidFill>
                  <a:srgbClr val="C00000"/>
                </a:solidFill>
              </a:rPr>
              <a:t>Overview</a:t>
            </a:r>
          </a:p>
          <a:p>
            <a:r>
              <a:rPr lang="en-US" dirty="0"/>
              <a:t>Device Model</a:t>
            </a:r>
          </a:p>
          <a:p>
            <a:r>
              <a:rPr lang="en-US" dirty="0"/>
              <a:t>Hardware Assistance</a:t>
            </a:r>
          </a:p>
        </p:txBody>
      </p:sp>
    </p:spTree>
    <p:extLst>
      <p:ext uri="{BB962C8B-B14F-4D97-AF65-F5344CB8AC3E}">
        <p14:creationId xmlns:p14="http://schemas.microsoft.com/office/powerpoint/2010/main" val="1758776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a:t>
            </a:r>
          </a:p>
        </p:txBody>
      </p:sp>
      <p:sp>
        <p:nvSpPr>
          <p:cNvPr id="3" name="Content Placeholder 2"/>
          <p:cNvSpPr>
            <a:spLocks noGrp="1"/>
          </p:cNvSpPr>
          <p:nvPr>
            <p:ph idx="1"/>
          </p:nvPr>
        </p:nvSpPr>
        <p:spPr>
          <a:xfrm>
            <a:off x="838200" y="1922929"/>
            <a:ext cx="9096023" cy="5334000"/>
          </a:xfrm>
        </p:spPr>
        <p:txBody>
          <a:bodyPr>
            <a:noAutofit/>
          </a:bodyPr>
          <a:lstStyle/>
          <a:p>
            <a:r>
              <a:rPr lang="en-US" dirty="0"/>
              <a:t>Goal:</a:t>
            </a:r>
          </a:p>
          <a:p>
            <a:pPr lvl="1"/>
            <a:r>
              <a:rPr lang="en-US" dirty="0"/>
              <a:t>Share or create IO devices for virtual machines.</a:t>
            </a:r>
            <a:br>
              <a:rPr lang="en-US" dirty="0"/>
            </a:br>
            <a:endParaRPr lang="en-US" dirty="0"/>
          </a:p>
          <a:p>
            <a:r>
              <a:rPr lang="en-US" dirty="0"/>
              <a:t>Two types of IO subsystem architecture:</a:t>
            </a:r>
          </a:p>
          <a:p>
            <a:pPr lvl="1"/>
            <a:r>
              <a:rPr lang="en-US" dirty="0"/>
              <a:t>Port Mapped IO</a:t>
            </a:r>
          </a:p>
          <a:p>
            <a:pPr lvl="2"/>
            <a:r>
              <a:rPr lang="en-US" dirty="0"/>
              <a:t>Port-mapped IO uses a special class of CPU instructions specifically for performing IO.</a:t>
            </a:r>
          </a:p>
          <a:p>
            <a:pPr lvl="1"/>
            <a:r>
              <a:rPr lang="en-US" dirty="0"/>
              <a:t>Memory Mapped IO (MMIO)</a:t>
            </a:r>
          </a:p>
          <a:p>
            <a:pPr lvl="2"/>
            <a:r>
              <a:rPr lang="en-US" dirty="0"/>
              <a:t>Memory Mapped IO uses the same address bus to address both memory and IO devices, and the CPU instructions used to access the memory are also used for accessing devices.</a:t>
            </a:r>
            <a:br>
              <a:rPr lang="en-US" dirty="0"/>
            </a:br>
            <a:endParaRPr lang="en-US" dirty="0"/>
          </a:p>
          <a:p>
            <a:r>
              <a:rPr lang="en-US" dirty="0"/>
              <a:t>Traditional IO techniques:</a:t>
            </a:r>
          </a:p>
          <a:p>
            <a:pPr lvl="1"/>
            <a:r>
              <a:rPr lang="en-US" dirty="0"/>
              <a:t>Direct memory Access (DMA)</a:t>
            </a:r>
          </a:p>
          <a:p>
            <a:pPr lvl="1"/>
            <a:r>
              <a:rPr lang="en-US" dirty="0"/>
              <a:t>PCI / PCI Express</a:t>
            </a:r>
          </a:p>
        </p:txBody>
      </p:sp>
    </p:spTree>
    <p:extLst>
      <p:ext uri="{BB962C8B-B14F-4D97-AF65-F5344CB8AC3E}">
        <p14:creationId xmlns:p14="http://schemas.microsoft.com/office/powerpoint/2010/main" val="917107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Mapped IO</a:t>
            </a:r>
          </a:p>
        </p:txBody>
      </p:sp>
      <p:sp>
        <p:nvSpPr>
          <p:cNvPr id="3" name="Content Placeholder 2"/>
          <p:cNvSpPr>
            <a:spLocks noGrp="1"/>
          </p:cNvSpPr>
          <p:nvPr>
            <p:ph idx="1"/>
          </p:nvPr>
        </p:nvSpPr>
        <p:spPr>
          <a:xfrm>
            <a:off x="838200" y="1949823"/>
            <a:ext cx="9096023" cy="5257800"/>
          </a:xfrm>
        </p:spPr>
        <p:txBody>
          <a:bodyPr/>
          <a:lstStyle/>
          <a:p>
            <a:r>
              <a:rPr lang="en-US" dirty="0"/>
              <a:t>IO devices are mapped into a separate address space</a:t>
            </a:r>
          </a:p>
          <a:p>
            <a:pPr lvl="1"/>
            <a:r>
              <a:rPr lang="en-US" dirty="0"/>
              <a:t>IO devices have a separate address space from general memory, either accomplished by an extra “IO" pin on the CPU's physical interface, or an entire bus dedicated to IO.</a:t>
            </a:r>
          </a:p>
          <a:p>
            <a:pPr lvl="1"/>
            <a:r>
              <a:rPr lang="en-US" dirty="0"/>
              <a:t>Generally found on Intel microprocessors, specifically the </a:t>
            </a:r>
            <a:r>
              <a:rPr lang="en-US" b="1" dirty="0">
                <a:latin typeface="Consolas" pitchFamily="49" charset="0"/>
                <a:cs typeface="Consolas" pitchFamily="49" charset="0"/>
              </a:rPr>
              <a:t>IN</a:t>
            </a:r>
            <a:r>
              <a:rPr lang="en-US" dirty="0"/>
              <a:t> and </a:t>
            </a:r>
            <a:r>
              <a:rPr lang="en-US" b="1" dirty="0">
                <a:latin typeface="Consolas" pitchFamily="49" charset="0"/>
                <a:cs typeface="Consolas" pitchFamily="49" charset="0"/>
              </a:rPr>
              <a:t>OUT</a:t>
            </a:r>
            <a:r>
              <a:rPr lang="en-US" dirty="0"/>
              <a:t> instructions which can read and write one to four bytes (</a:t>
            </a:r>
            <a:r>
              <a:rPr lang="en-US" b="1" dirty="0" err="1">
                <a:latin typeface="Consolas" pitchFamily="49" charset="0"/>
                <a:cs typeface="Consolas" pitchFamily="49" charset="0"/>
              </a:rPr>
              <a:t>outb</a:t>
            </a:r>
            <a:r>
              <a:rPr lang="en-US" dirty="0"/>
              <a:t>, </a:t>
            </a:r>
            <a:r>
              <a:rPr lang="en-US" b="1" dirty="0" err="1">
                <a:latin typeface="Consolas" pitchFamily="49" charset="0"/>
                <a:cs typeface="Consolas" pitchFamily="49" charset="0"/>
              </a:rPr>
              <a:t>outw</a:t>
            </a:r>
            <a:r>
              <a:rPr lang="en-US" dirty="0"/>
              <a:t>, </a:t>
            </a:r>
            <a:r>
              <a:rPr lang="en-US" b="1" dirty="0" err="1">
                <a:latin typeface="Consolas" pitchFamily="49" charset="0"/>
                <a:cs typeface="Consolas" pitchFamily="49" charset="0"/>
              </a:rPr>
              <a:t>outl</a:t>
            </a:r>
            <a:r>
              <a:rPr lang="en-US" dirty="0"/>
              <a:t>) to an IO device.</a:t>
            </a:r>
          </a:p>
          <a:p>
            <a:r>
              <a:rPr lang="en-US" dirty="0"/>
              <a:t>Pros &amp; Cons</a:t>
            </a:r>
          </a:p>
          <a:p>
            <a:pPr lvl="1"/>
            <a:r>
              <a:rPr lang="en-US" dirty="0"/>
              <a:t>Pros</a:t>
            </a:r>
          </a:p>
          <a:p>
            <a:pPr lvl="2"/>
            <a:r>
              <a:rPr lang="en-US" dirty="0"/>
              <a:t>Less logic is needed to decode a discrete address.</a:t>
            </a:r>
          </a:p>
          <a:p>
            <a:pPr lvl="2"/>
            <a:r>
              <a:rPr lang="en-US" dirty="0"/>
              <a:t>Benefits for CPUs with limited addressing capability.</a:t>
            </a:r>
          </a:p>
          <a:p>
            <a:pPr lvl="1"/>
            <a:r>
              <a:rPr lang="en-US" dirty="0"/>
              <a:t>Cons</a:t>
            </a:r>
          </a:p>
          <a:p>
            <a:pPr lvl="2"/>
            <a:r>
              <a:rPr lang="en-US" dirty="0"/>
              <a:t>More instructions are required to accomplish the same task.</a:t>
            </a:r>
          </a:p>
          <a:p>
            <a:pPr lvl="2"/>
            <a:r>
              <a:rPr lang="en-US" dirty="0"/>
              <a:t>IO addressing space size is not flexible.</a:t>
            </a:r>
          </a:p>
        </p:txBody>
      </p:sp>
    </p:spTree>
    <p:extLst>
      <p:ext uri="{BB962C8B-B14F-4D97-AF65-F5344CB8AC3E}">
        <p14:creationId xmlns:p14="http://schemas.microsoft.com/office/powerpoint/2010/main" val="3282391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Mapped IO</a:t>
            </a:r>
          </a:p>
        </p:txBody>
      </p:sp>
      <p:sp>
        <p:nvSpPr>
          <p:cNvPr id="3" name="Content Placeholder 2"/>
          <p:cNvSpPr>
            <a:spLocks noGrp="1"/>
          </p:cNvSpPr>
          <p:nvPr>
            <p:ph idx="1"/>
          </p:nvPr>
        </p:nvSpPr>
        <p:spPr>
          <a:xfrm>
            <a:off x="838201" y="2003613"/>
            <a:ext cx="8382000" cy="4525963"/>
          </a:xfrm>
        </p:spPr>
        <p:txBody>
          <a:bodyPr/>
          <a:lstStyle/>
          <a:p>
            <a:r>
              <a:rPr lang="en-US" dirty="0"/>
              <a:t>IO devices are mapped into the system memory map along with RAM and ROM.</a:t>
            </a:r>
          </a:p>
          <a:p>
            <a:pPr lvl="1"/>
            <a:r>
              <a:rPr lang="en-US" dirty="0"/>
              <a:t>To access a hardware device, simply read or write to those 'special' addresses using the normal memory access instructions.</a:t>
            </a:r>
            <a:br>
              <a:rPr lang="en-US" dirty="0"/>
            </a:br>
            <a:endParaRPr lang="en-US" dirty="0"/>
          </a:p>
          <a:p>
            <a:r>
              <a:rPr lang="en-US" dirty="0"/>
              <a:t>Pros &amp; Cons</a:t>
            </a:r>
          </a:p>
          <a:p>
            <a:pPr lvl="1"/>
            <a:r>
              <a:rPr lang="en-US" dirty="0"/>
              <a:t>Pros</a:t>
            </a:r>
          </a:p>
          <a:p>
            <a:pPr lvl="2"/>
            <a:r>
              <a:rPr lang="en-US" dirty="0"/>
              <a:t>Instructions which can access memory can be used to operate an IO device.</a:t>
            </a:r>
          </a:p>
          <a:p>
            <a:pPr lvl="2"/>
            <a:r>
              <a:rPr lang="en-US" dirty="0"/>
              <a:t>Operate on the data with fewer instructions.</a:t>
            </a:r>
          </a:p>
          <a:p>
            <a:pPr lvl="1"/>
            <a:r>
              <a:rPr lang="en-US" dirty="0"/>
              <a:t>Cons</a:t>
            </a:r>
          </a:p>
          <a:p>
            <a:pPr lvl="2"/>
            <a:r>
              <a:rPr lang="en-US" dirty="0"/>
              <a:t>Physical memory addressing space must be shared with IO devices.</a:t>
            </a:r>
          </a:p>
          <a:p>
            <a:pPr lvl="2"/>
            <a:r>
              <a:rPr lang="en-US" dirty="0"/>
              <a:t>The entire address bus must be fully decoded for every device.</a:t>
            </a:r>
          </a:p>
        </p:txBody>
      </p:sp>
    </p:spTree>
    <p:extLst>
      <p:ext uri="{BB962C8B-B14F-4D97-AF65-F5344CB8AC3E}">
        <p14:creationId xmlns:p14="http://schemas.microsoft.com/office/powerpoint/2010/main" val="3634056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Memory Access</a:t>
            </a:r>
          </a:p>
        </p:txBody>
      </p:sp>
      <p:sp>
        <p:nvSpPr>
          <p:cNvPr id="3" name="Content Placeholder 2"/>
          <p:cNvSpPr>
            <a:spLocks noGrp="1"/>
          </p:cNvSpPr>
          <p:nvPr>
            <p:ph idx="1"/>
          </p:nvPr>
        </p:nvSpPr>
        <p:spPr/>
        <p:txBody>
          <a:bodyPr/>
          <a:lstStyle/>
          <a:p>
            <a:r>
              <a:rPr lang="en-US" dirty="0"/>
              <a:t>What is DMA?</a:t>
            </a:r>
          </a:p>
          <a:p>
            <a:pPr lvl="1"/>
            <a:r>
              <a:rPr lang="en-US" dirty="0"/>
              <a:t>Allow certain hardware subsystems within the computer to access system memory for reading and/or writing independently of the central processing unit.</a:t>
            </a:r>
            <a:br>
              <a:rPr lang="en-US" dirty="0"/>
            </a:br>
            <a:endParaRPr lang="en-US" dirty="0"/>
          </a:p>
          <a:p>
            <a:r>
              <a:rPr lang="en-US" dirty="0"/>
              <a:t>Two types of DMA:</a:t>
            </a:r>
          </a:p>
          <a:p>
            <a:pPr lvl="1"/>
            <a:r>
              <a:rPr lang="en-US" dirty="0"/>
              <a:t>Synchronous DMA</a:t>
            </a:r>
          </a:p>
          <a:p>
            <a:pPr lvl="2"/>
            <a:r>
              <a:rPr lang="en-US" dirty="0"/>
              <a:t>The DMA operation is caused by software.</a:t>
            </a:r>
          </a:p>
          <a:p>
            <a:pPr lvl="2"/>
            <a:r>
              <a:rPr lang="en-US" dirty="0"/>
              <a:t>For example, sound card driver may trigger DMA operation to play music.</a:t>
            </a:r>
          </a:p>
          <a:p>
            <a:pPr lvl="1"/>
            <a:r>
              <a:rPr lang="en-US" dirty="0"/>
              <a:t>Asynchronous DMA</a:t>
            </a:r>
          </a:p>
          <a:p>
            <a:pPr lvl="2"/>
            <a:r>
              <a:rPr lang="en-US" dirty="0"/>
              <a:t>The DMA operation is caused by devices (hardware).</a:t>
            </a:r>
          </a:p>
          <a:p>
            <a:pPr lvl="2"/>
            <a:r>
              <a:rPr lang="en-US" dirty="0"/>
              <a:t>For example, network card use DMA operation to load data into memory and interrupt CPU for further manipulation.</a:t>
            </a:r>
          </a:p>
        </p:txBody>
      </p:sp>
    </p:spTree>
    <p:extLst>
      <p:ext uri="{BB962C8B-B14F-4D97-AF65-F5344CB8AC3E}">
        <p14:creationId xmlns:p14="http://schemas.microsoft.com/office/powerpoint/2010/main" val="3303284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PCI &amp; PCI Express</a:t>
            </a:r>
          </a:p>
        </p:txBody>
      </p:sp>
      <p:sp>
        <p:nvSpPr>
          <p:cNvPr id="3" name="Content Placeholder 2"/>
          <p:cNvSpPr>
            <a:spLocks noGrp="1"/>
          </p:cNvSpPr>
          <p:nvPr>
            <p:ph idx="1"/>
          </p:nvPr>
        </p:nvSpPr>
        <p:spPr/>
        <p:txBody>
          <a:bodyPr/>
          <a:lstStyle/>
          <a:p>
            <a:r>
              <a:rPr lang="en-US" dirty="0"/>
              <a:t>What is PCI ?</a:t>
            </a:r>
          </a:p>
          <a:p>
            <a:pPr lvl="1"/>
            <a:r>
              <a:rPr lang="en-US" dirty="0"/>
              <a:t>PCI (Peripheral Component Interconnect) is a computer bus for attaching hardware devices.</a:t>
            </a:r>
          </a:p>
          <a:p>
            <a:pPr lvl="1"/>
            <a:r>
              <a:rPr lang="en-US" dirty="0"/>
              <a:t>Typical PCI cards used include :</a:t>
            </a:r>
          </a:p>
          <a:p>
            <a:pPr lvl="2"/>
            <a:r>
              <a:rPr lang="en-US" dirty="0"/>
              <a:t>Network cards, sound cards, modems</a:t>
            </a:r>
          </a:p>
          <a:p>
            <a:pPr lvl="2"/>
            <a:r>
              <a:rPr lang="en-US" dirty="0"/>
              <a:t>Extra ports such as USB or serial, TV tuner cards and disk controllers.</a:t>
            </a:r>
            <a:br>
              <a:rPr lang="en-US" dirty="0"/>
            </a:br>
            <a:endParaRPr lang="en-US" dirty="0"/>
          </a:p>
          <a:p>
            <a:r>
              <a:rPr lang="en-US" dirty="0"/>
              <a:t>What is PCI Express ?</a:t>
            </a:r>
          </a:p>
          <a:p>
            <a:pPr lvl="1"/>
            <a:r>
              <a:rPr lang="en-US" dirty="0" err="1"/>
              <a:t>PCIe</a:t>
            </a:r>
            <a:r>
              <a:rPr lang="en-US" dirty="0"/>
              <a:t> is a computer expansion card standard designed to replace the older PCI, PCI-X, and AGP standards.</a:t>
            </a:r>
          </a:p>
          <a:p>
            <a:pPr lvl="1"/>
            <a:r>
              <a:rPr lang="en-US" dirty="0"/>
              <a:t>Its topology is based on point-to-point serial links, rather than a shared parallel bus architecture.</a:t>
            </a:r>
          </a:p>
        </p:txBody>
      </p:sp>
    </p:spTree>
    <p:extLst>
      <p:ext uri="{BB962C8B-B14F-4D97-AF65-F5344CB8AC3E}">
        <p14:creationId xmlns:p14="http://schemas.microsoft.com/office/powerpoint/2010/main" val="3514080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descr="http://clicker.sourceforge.net/docs/teacup/pcidoc/Image1.gif"/>
          <p:cNvPicPr>
            <a:picLocks noChangeAspect="1" noChangeArrowheads="1"/>
          </p:cNvPicPr>
          <p:nvPr/>
        </p:nvPicPr>
        <p:blipFill>
          <a:blip r:embed="rId2" cstate="print"/>
          <a:srcRect r="3292"/>
          <a:stretch>
            <a:fillRect/>
          </a:stretch>
        </p:blipFill>
        <p:spPr bwMode="auto">
          <a:xfrm>
            <a:off x="5511982" y="2883627"/>
            <a:ext cx="4476750" cy="3659994"/>
          </a:xfrm>
          <a:prstGeom prst="rect">
            <a:avLst/>
          </a:prstGeom>
          <a:noFill/>
        </p:spPr>
      </p:pic>
      <p:sp>
        <p:nvSpPr>
          <p:cNvPr id="2" name="Title 1"/>
          <p:cNvSpPr>
            <a:spLocks noGrp="1"/>
          </p:cNvSpPr>
          <p:nvPr>
            <p:ph type="title"/>
          </p:nvPr>
        </p:nvSpPr>
        <p:spPr/>
        <p:txBody>
          <a:bodyPr/>
          <a:lstStyle/>
          <a:p>
            <a:r>
              <a:rPr lang="en-US" dirty="0"/>
              <a:t>PCI &amp; PCI Express</a:t>
            </a:r>
          </a:p>
        </p:txBody>
      </p:sp>
      <p:sp>
        <p:nvSpPr>
          <p:cNvPr id="3" name="Content Placeholder 2"/>
          <p:cNvSpPr>
            <a:spLocks noGrp="1"/>
          </p:cNvSpPr>
          <p:nvPr>
            <p:ph idx="1"/>
          </p:nvPr>
        </p:nvSpPr>
        <p:spPr>
          <a:xfrm>
            <a:off x="986118" y="1949825"/>
            <a:ext cx="8229600" cy="3048000"/>
          </a:xfrm>
        </p:spPr>
        <p:txBody>
          <a:bodyPr/>
          <a:lstStyle/>
          <a:p>
            <a:r>
              <a:rPr lang="en-US" dirty="0"/>
              <a:t>PCI based system build in a tree topology</a:t>
            </a:r>
          </a:p>
          <a:p>
            <a:pPr lvl="1"/>
            <a:r>
              <a:rPr lang="en-US" dirty="0"/>
              <a:t>PCI bus</a:t>
            </a:r>
          </a:p>
          <a:p>
            <a:pPr lvl="2"/>
            <a:r>
              <a:rPr lang="en-US" dirty="0"/>
              <a:t>Parallel connect devices and bridges</a:t>
            </a:r>
          </a:p>
          <a:p>
            <a:pPr lvl="1"/>
            <a:r>
              <a:rPr lang="en-US" dirty="0"/>
              <a:t>PCI-PCI Bridge</a:t>
            </a:r>
          </a:p>
          <a:p>
            <a:pPr lvl="2"/>
            <a:r>
              <a:rPr lang="en-US" dirty="0"/>
              <a:t>Connect two PCI buses</a:t>
            </a:r>
          </a:p>
          <a:p>
            <a:pPr lvl="2"/>
            <a:r>
              <a:rPr lang="en-US" dirty="0"/>
              <a:t>Become the root of lower bus</a:t>
            </a:r>
          </a:p>
          <a:p>
            <a:pPr lvl="1"/>
            <a:r>
              <a:rPr lang="en-US" dirty="0"/>
              <a:t>PCI-ISA Bridge</a:t>
            </a:r>
          </a:p>
          <a:p>
            <a:pPr lvl="2"/>
            <a:r>
              <a:rPr lang="en-US" dirty="0"/>
              <a:t>Connect to conventional ISA device</a:t>
            </a:r>
          </a:p>
        </p:txBody>
      </p:sp>
    </p:spTree>
    <p:extLst>
      <p:ext uri="{BB962C8B-B14F-4D97-AF65-F5344CB8AC3E}">
        <p14:creationId xmlns:p14="http://schemas.microsoft.com/office/powerpoint/2010/main" val="1044043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PCI &amp; PCI Express</a:t>
            </a:r>
          </a:p>
        </p:txBody>
      </p:sp>
      <p:sp>
        <p:nvSpPr>
          <p:cNvPr id="3" name="Content Placeholder 2"/>
          <p:cNvSpPr>
            <a:spLocks noGrp="1"/>
          </p:cNvSpPr>
          <p:nvPr>
            <p:ph idx="1"/>
          </p:nvPr>
        </p:nvSpPr>
        <p:spPr/>
        <p:txBody>
          <a:bodyPr/>
          <a:lstStyle/>
          <a:p>
            <a:r>
              <a:rPr lang="en-US" dirty="0" err="1"/>
              <a:t>PCIe</a:t>
            </a:r>
            <a:r>
              <a:rPr lang="en-US" dirty="0"/>
              <a:t> based system build in a point to point architecture</a:t>
            </a:r>
          </a:p>
          <a:p>
            <a:pPr lvl="1"/>
            <a:r>
              <a:rPr lang="en-US" dirty="0"/>
              <a:t>Root Complex</a:t>
            </a:r>
          </a:p>
          <a:p>
            <a:pPr lvl="2"/>
            <a:r>
              <a:rPr lang="en-US" dirty="0"/>
              <a:t>Similar to a host bridge in a PCI system, the root complex generates transaction requests on behalf of the processor, which is interconnected through a local bus.</a:t>
            </a:r>
          </a:p>
          <a:p>
            <a:pPr lvl="1"/>
            <a:r>
              <a:rPr lang="en-US" dirty="0"/>
              <a:t>Switch</a:t>
            </a:r>
          </a:p>
          <a:p>
            <a:pPr lvl="2"/>
            <a:r>
              <a:rPr lang="en-US" dirty="0"/>
              <a:t>Connect endpoint devices or other switches</a:t>
            </a:r>
          </a:p>
          <a:p>
            <a:pPr lvl="1"/>
            <a:r>
              <a:rPr lang="en-US" dirty="0"/>
              <a:t>Endpoint Device</a:t>
            </a:r>
          </a:p>
          <a:p>
            <a:pPr lvl="2"/>
            <a:r>
              <a:rPr lang="en-US" dirty="0"/>
              <a:t>Physical </a:t>
            </a:r>
            <a:r>
              <a:rPr lang="en-US" dirty="0" err="1"/>
              <a:t>PCIe</a:t>
            </a:r>
            <a:r>
              <a:rPr lang="en-US" dirty="0"/>
              <a:t> devices</a:t>
            </a:r>
          </a:p>
          <a:p>
            <a:pPr lvl="2"/>
            <a:r>
              <a:rPr lang="en-US" dirty="0"/>
              <a:t>Legacy PCI devices</a:t>
            </a:r>
          </a:p>
          <a:p>
            <a:pPr lvl="1"/>
            <a:r>
              <a:rPr lang="en-US" dirty="0"/>
              <a:t>PCI Express Bridge</a:t>
            </a:r>
          </a:p>
          <a:p>
            <a:pPr lvl="2"/>
            <a:r>
              <a:rPr lang="en-US" dirty="0"/>
              <a:t>Connect to other legacy</a:t>
            </a:r>
            <a:br>
              <a:rPr lang="en-US" dirty="0"/>
            </a:br>
            <a:r>
              <a:rPr lang="en-US" dirty="0"/>
              <a:t>subsystems</a:t>
            </a:r>
          </a:p>
        </p:txBody>
      </p:sp>
      <p:pic>
        <p:nvPicPr>
          <p:cNvPr id="114690" name="Picture 2" descr="http://www.latticesemi.com/images/img23125.gif"/>
          <p:cNvPicPr>
            <a:picLocks noChangeAspect="1" noChangeArrowheads="1"/>
          </p:cNvPicPr>
          <p:nvPr/>
        </p:nvPicPr>
        <p:blipFill>
          <a:blip r:embed="rId2" cstate="print"/>
          <a:srcRect/>
          <a:stretch>
            <a:fillRect/>
          </a:stretch>
        </p:blipFill>
        <p:spPr bwMode="auto">
          <a:xfrm>
            <a:off x="4794319" y="3639672"/>
            <a:ext cx="4820328" cy="2752725"/>
          </a:xfrm>
          <a:prstGeom prst="rect">
            <a:avLst/>
          </a:prstGeom>
          <a:noFill/>
        </p:spPr>
      </p:pic>
    </p:spTree>
    <p:extLst>
      <p:ext uri="{BB962C8B-B14F-4D97-AF65-F5344CB8AC3E}">
        <p14:creationId xmlns:p14="http://schemas.microsoft.com/office/powerpoint/2010/main" val="2265092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6445625" y="1857375"/>
            <a:ext cx="3083734" cy="45259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IO Virtualization</a:t>
            </a:r>
          </a:p>
        </p:txBody>
      </p:sp>
      <p:sp>
        <p:nvSpPr>
          <p:cNvPr id="3" name="Content Placeholder 2"/>
          <p:cNvSpPr>
            <a:spLocks noGrp="1"/>
          </p:cNvSpPr>
          <p:nvPr>
            <p:ph idx="1"/>
          </p:nvPr>
        </p:nvSpPr>
        <p:spPr>
          <a:xfrm>
            <a:off x="838201" y="1857375"/>
            <a:ext cx="5541698" cy="4525963"/>
          </a:xfrm>
        </p:spPr>
        <p:txBody>
          <a:bodyPr/>
          <a:lstStyle/>
          <a:p>
            <a:r>
              <a:rPr lang="en-US" dirty="0"/>
              <a:t>Implementation Layers:</a:t>
            </a:r>
          </a:p>
          <a:p>
            <a:pPr lvl="1"/>
            <a:endParaRPr lang="en-US" dirty="0"/>
          </a:p>
          <a:p>
            <a:pPr lvl="1"/>
            <a:r>
              <a:rPr lang="en-US" dirty="0"/>
              <a:t>System call</a:t>
            </a:r>
          </a:p>
          <a:p>
            <a:pPr lvl="2"/>
            <a:r>
              <a:rPr lang="en-US" dirty="0"/>
              <a:t>The interface between applications and guest OS.</a:t>
            </a:r>
          </a:p>
          <a:p>
            <a:pPr lvl="1"/>
            <a:r>
              <a:rPr lang="en-US" dirty="0"/>
              <a:t>Driver call</a:t>
            </a:r>
          </a:p>
          <a:p>
            <a:pPr lvl="2"/>
            <a:r>
              <a:rPr lang="en-US" dirty="0"/>
              <a:t>The interface between guest OS and IO device drivers.</a:t>
            </a:r>
          </a:p>
          <a:p>
            <a:pPr lvl="1"/>
            <a:r>
              <a:rPr lang="en-US" dirty="0"/>
              <a:t>IO operation</a:t>
            </a:r>
          </a:p>
          <a:p>
            <a:pPr lvl="2"/>
            <a:r>
              <a:rPr lang="en-US" dirty="0"/>
              <a:t>The interface between IO device driver of guest OS and virtualized hardware (in VMM).</a:t>
            </a:r>
          </a:p>
        </p:txBody>
      </p:sp>
      <p:sp>
        <p:nvSpPr>
          <p:cNvPr id="5" name="投影片編號版面配置區 4"/>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164191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Technique</a:t>
            </a:r>
          </a:p>
        </p:txBody>
      </p:sp>
      <p:sp>
        <p:nvSpPr>
          <p:cNvPr id="3" name="Content Placeholder 2"/>
          <p:cNvSpPr>
            <a:spLocks noGrp="1"/>
          </p:cNvSpPr>
          <p:nvPr>
            <p:ph idx="1"/>
          </p:nvPr>
        </p:nvSpPr>
        <p:spPr>
          <a:xfrm>
            <a:off x="838201" y="1735138"/>
            <a:ext cx="8229600" cy="4724400"/>
          </a:xfrm>
        </p:spPr>
        <p:txBody>
          <a:bodyPr>
            <a:noAutofit/>
          </a:bodyPr>
          <a:lstStyle/>
          <a:p>
            <a:r>
              <a:rPr lang="en-US" dirty="0"/>
              <a:t>From emulation to virtualization :</a:t>
            </a:r>
          </a:p>
          <a:p>
            <a:pPr lvl="1"/>
            <a:r>
              <a:rPr lang="en-US" dirty="0"/>
              <a:t>While emulation techniques emulate guest on host, whose ISA differ from guest, in virtualization techniques, guest and host have the same ISA.</a:t>
            </a:r>
          </a:p>
          <a:p>
            <a:pPr lvl="1"/>
            <a:r>
              <a:rPr lang="en-US" dirty="0"/>
              <a:t>Some problems in emulation will not exist in virtualization :</a:t>
            </a:r>
          </a:p>
          <a:p>
            <a:pPr lvl="2"/>
            <a:r>
              <a:rPr lang="en-US" dirty="0"/>
              <a:t>No need to translate each binary instruction to host ISA.</a:t>
            </a:r>
          </a:p>
          <a:p>
            <a:pPr lvl="2"/>
            <a:r>
              <a:rPr lang="en-US" dirty="0"/>
              <a:t>No need to worry about unmatched special register mapping.</a:t>
            </a:r>
          </a:p>
          <a:p>
            <a:pPr lvl="1"/>
            <a:r>
              <a:rPr lang="en-US" dirty="0"/>
              <a:t>Some new problems didn’t exist in emulation exist now :</a:t>
            </a:r>
          </a:p>
          <a:p>
            <a:pPr lvl="2"/>
            <a:r>
              <a:rPr lang="en-US" dirty="0"/>
              <a:t>Instruction privileges should be well-controlled.</a:t>
            </a:r>
            <a:br>
              <a:rPr lang="en-US" dirty="0"/>
            </a:br>
            <a:endParaRPr lang="en-US" dirty="0"/>
          </a:p>
          <a:p>
            <a:r>
              <a:rPr lang="en-US" dirty="0"/>
              <a:t>Goal of virtualization:</a:t>
            </a:r>
          </a:p>
          <a:p>
            <a:pPr lvl="1"/>
            <a:r>
              <a:rPr lang="en-US" dirty="0"/>
              <a:t>Run or simulate all instructions</a:t>
            </a:r>
            <a:br>
              <a:rPr lang="en-US" dirty="0"/>
            </a:br>
            <a:r>
              <a:rPr lang="en-US" dirty="0"/>
              <a:t>of guest OS.</a:t>
            </a:r>
          </a:p>
        </p:txBody>
      </p:sp>
      <p:pic>
        <p:nvPicPr>
          <p:cNvPr id="1026" name="Picture 2"/>
          <p:cNvPicPr>
            <a:picLocks noChangeAspect="1" noChangeArrowheads="1"/>
          </p:cNvPicPr>
          <p:nvPr/>
        </p:nvPicPr>
        <p:blipFill>
          <a:blip r:embed="rId2" cstate="print"/>
          <a:srcRect/>
          <a:stretch>
            <a:fillRect/>
          </a:stretch>
        </p:blipFill>
        <p:spPr bwMode="auto">
          <a:xfrm>
            <a:off x="6400801" y="4800601"/>
            <a:ext cx="3756025" cy="1658937"/>
          </a:xfrm>
          <a:prstGeom prst="rect">
            <a:avLst/>
          </a:prstGeom>
          <a:noFill/>
          <a:ln w="9525">
            <a:noFill/>
            <a:miter lim="800000"/>
            <a:headEnd/>
            <a:tailEnd/>
          </a:ln>
          <a:effectLst/>
        </p:spPr>
      </p:pic>
    </p:spTree>
    <p:extLst>
      <p:ext uri="{BB962C8B-B14F-4D97-AF65-F5344CB8AC3E}">
        <p14:creationId xmlns:p14="http://schemas.microsoft.com/office/powerpoint/2010/main" val="213360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6432179" y="1772868"/>
            <a:ext cx="3152140" cy="4621581"/>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IO Virtualization</a:t>
            </a:r>
          </a:p>
        </p:txBody>
      </p:sp>
      <p:sp>
        <p:nvSpPr>
          <p:cNvPr id="3" name="Content Placeholder 2"/>
          <p:cNvSpPr>
            <a:spLocks noGrp="1"/>
          </p:cNvSpPr>
          <p:nvPr>
            <p:ph idx="1"/>
          </p:nvPr>
        </p:nvSpPr>
        <p:spPr>
          <a:xfrm>
            <a:off x="838201" y="1929618"/>
            <a:ext cx="4267200" cy="4876800"/>
          </a:xfrm>
        </p:spPr>
        <p:txBody>
          <a:bodyPr>
            <a:normAutofit/>
          </a:bodyPr>
          <a:lstStyle/>
          <a:p>
            <a:r>
              <a:rPr lang="en-US" dirty="0"/>
              <a:t>In </a:t>
            </a:r>
            <a:r>
              <a:rPr lang="en-US" b="1" dirty="0"/>
              <a:t>system call </a:t>
            </a:r>
            <a:r>
              <a:rPr lang="en-US" dirty="0"/>
              <a:t>level :</a:t>
            </a:r>
          </a:p>
          <a:p>
            <a:pPr lvl="1"/>
            <a:r>
              <a:rPr lang="en-US" dirty="0"/>
              <a:t>When an application invokes a system call, the system call will be trapped to VMM first.</a:t>
            </a:r>
          </a:p>
          <a:p>
            <a:pPr lvl="1"/>
            <a:r>
              <a:rPr lang="en-US" dirty="0"/>
              <a:t>VMM intercepts system calls, and maintains shadowed IO system call routines to simulate functionalities.</a:t>
            </a:r>
          </a:p>
          <a:p>
            <a:pPr lvl="1"/>
            <a:r>
              <a:rPr lang="en-US" dirty="0"/>
              <a:t>After simulation, the control goes back to the application in gust OS.</a:t>
            </a:r>
          </a:p>
        </p:txBody>
      </p:sp>
      <p:sp>
        <p:nvSpPr>
          <p:cNvPr id="4" name="投影片編號版面配置區 3"/>
          <p:cNvSpPr>
            <a:spLocks noGrp="1"/>
          </p:cNvSpPr>
          <p:nvPr>
            <p:ph type="sldNum" sz="quarter" idx="12"/>
          </p:nvPr>
        </p:nvSpPr>
        <p:spPr>
          <a:xfrm>
            <a:off x="8489578" y="6385521"/>
            <a:ext cx="1153965" cy="335956"/>
          </a:xfrm>
        </p:spPr>
        <p:txBody>
          <a:bodyPr/>
          <a:lstStyle/>
          <a:p>
            <a:fld id="{B6F15528-21DE-4FAA-801E-634DDDAF4B2B}" type="slidenum">
              <a:rPr lang="en-US" smtClean="0"/>
              <a:pPr/>
              <a:t>60</a:t>
            </a:fld>
            <a:endParaRPr lang="en-US"/>
          </a:p>
        </p:txBody>
      </p:sp>
      <p:pic>
        <p:nvPicPr>
          <p:cNvPr id="1028" name="Picture 4"/>
          <p:cNvPicPr>
            <a:picLocks noChangeAspect="1" noChangeArrowheads="1"/>
          </p:cNvPicPr>
          <p:nvPr/>
        </p:nvPicPr>
        <p:blipFill>
          <a:blip r:embed="rId3" cstate="print"/>
          <a:srcRect/>
          <a:stretch>
            <a:fillRect/>
          </a:stretch>
        </p:blipFill>
        <p:spPr bwMode="auto">
          <a:xfrm>
            <a:off x="5863218" y="1929618"/>
            <a:ext cx="4285625" cy="4364502"/>
          </a:xfrm>
          <a:prstGeom prst="rect">
            <a:avLst/>
          </a:prstGeom>
          <a:noFill/>
          <a:ln w="9525">
            <a:noFill/>
            <a:miter lim="800000"/>
            <a:headEnd/>
            <a:tailEnd/>
          </a:ln>
          <a:effectLst/>
        </p:spPr>
      </p:pic>
    </p:spTree>
    <p:extLst>
      <p:ext uri="{BB962C8B-B14F-4D97-AF65-F5344CB8AC3E}">
        <p14:creationId xmlns:p14="http://schemas.microsoft.com/office/powerpoint/2010/main" val="109389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6702427" y="1868486"/>
            <a:ext cx="3092646" cy="45259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IO Virtualization</a:t>
            </a:r>
          </a:p>
        </p:txBody>
      </p:sp>
      <p:sp>
        <p:nvSpPr>
          <p:cNvPr id="3" name="Content Placeholder 2"/>
          <p:cNvSpPr>
            <a:spLocks noGrp="1"/>
          </p:cNvSpPr>
          <p:nvPr>
            <p:ph idx="1"/>
          </p:nvPr>
        </p:nvSpPr>
        <p:spPr>
          <a:xfrm>
            <a:off x="1057835" y="1868487"/>
            <a:ext cx="4953000" cy="4525963"/>
          </a:xfrm>
        </p:spPr>
        <p:txBody>
          <a:bodyPr>
            <a:normAutofit/>
          </a:bodyPr>
          <a:lstStyle/>
          <a:p>
            <a:r>
              <a:rPr lang="en-US" dirty="0"/>
              <a:t>In </a:t>
            </a:r>
            <a:r>
              <a:rPr lang="en-US" b="1" dirty="0"/>
              <a:t>device driver call </a:t>
            </a:r>
            <a:r>
              <a:rPr lang="en-US" dirty="0"/>
              <a:t>level:</a:t>
            </a:r>
          </a:p>
          <a:p>
            <a:pPr lvl="1"/>
            <a:r>
              <a:rPr lang="en-US" dirty="0"/>
              <a:t>Adopt the </a:t>
            </a:r>
            <a:r>
              <a:rPr lang="en-US" dirty="0" err="1"/>
              <a:t>para</a:t>
            </a:r>
            <a:r>
              <a:rPr lang="en-US" dirty="0"/>
              <a:t>-virtualization technique, which means the IO device driver in guest OS should be modified.</a:t>
            </a:r>
          </a:p>
          <a:p>
            <a:pPr lvl="1"/>
            <a:r>
              <a:rPr lang="en-US" dirty="0"/>
              <a:t>The IO operation is invoked by means of hyper-call between the modified device driver and VMM IO component.</a:t>
            </a:r>
            <a:br>
              <a:rPr lang="en-US" dirty="0"/>
            </a:br>
            <a:endParaRPr lang="en-US" dirty="0"/>
          </a:p>
        </p:txBody>
      </p:sp>
      <p:sp>
        <p:nvSpPr>
          <p:cNvPr id="4" name="投影片編號版面配置區 3"/>
          <p:cNvSpPr>
            <a:spLocks noGrp="1"/>
          </p:cNvSpPr>
          <p:nvPr>
            <p:ph type="sldNum" sz="quarter" idx="12"/>
          </p:nvPr>
        </p:nvSpPr>
        <p:spPr>
          <a:xfrm>
            <a:off x="8610601" y="6392472"/>
            <a:ext cx="1174961" cy="329005"/>
          </a:xfrm>
        </p:spPr>
        <p:txBody>
          <a:bodyPr/>
          <a:lstStyle/>
          <a:p>
            <a:fld id="{B6F15528-21DE-4FAA-801E-634DDDAF4B2B}" type="slidenum">
              <a:rPr lang="en-US" smtClean="0"/>
              <a:pPr/>
              <a:t>61</a:t>
            </a:fld>
            <a:endParaRPr lang="en-US"/>
          </a:p>
        </p:txBody>
      </p:sp>
      <p:pic>
        <p:nvPicPr>
          <p:cNvPr id="2052" name="Picture 4"/>
          <p:cNvPicPr>
            <a:picLocks noChangeAspect="1" noChangeArrowheads="1"/>
          </p:cNvPicPr>
          <p:nvPr/>
        </p:nvPicPr>
        <p:blipFill>
          <a:blip r:embed="rId3" cstate="print"/>
          <a:srcRect/>
          <a:stretch>
            <a:fillRect/>
          </a:stretch>
        </p:blipFill>
        <p:spPr bwMode="auto">
          <a:xfrm>
            <a:off x="6535271" y="3894299"/>
            <a:ext cx="3398953" cy="2390293"/>
          </a:xfrm>
          <a:prstGeom prst="rect">
            <a:avLst/>
          </a:prstGeom>
          <a:noFill/>
          <a:ln w="9525">
            <a:noFill/>
            <a:miter lim="800000"/>
            <a:headEnd/>
            <a:tailEnd/>
          </a:ln>
          <a:effectLst/>
        </p:spPr>
      </p:pic>
    </p:spTree>
    <p:extLst>
      <p:ext uri="{BB962C8B-B14F-4D97-AF65-F5344CB8AC3E}">
        <p14:creationId xmlns:p14="http://schemas.microsoft.com/office/powerpoint/2010/main" val="378363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705602" y="1652726"/>
            <a:ext cx="3234084" cy="4741724"/>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IO Virtualization</a:t>
            </a:r>
          </a:p>
        </p:txBody>
      </p:sp>
      <p:sp>
        <p:nvSpPr>
          <p:cNvPr id="3" name="Content Placeholder 2"/>
          <p:cNvSpPr>
            <a:spLocks noGrp="1"/>
          </p:cNvSpPr>
          <p:nvPr>
            <p:ph idx="1"/>
          </p:nvPr>
        </p:nvSpPr>
        <p:spPr>
          <a:xfrm>
            <a:off x="838201" y="1652726"/>
            <a:ext cx="4724400" cy="4800600"/>
          </a:xfrm>
        </p:spPr>
        <p:txBody>
          <a:bodyPr>
            <a:normAutofit/>
          </a:bodyPr>
          <a:lstStyle/>
          <a:p>
            <a:r>
              <a:rPr lang="en-US" dirty="0"/>
              <a:t>In </a:t>
            </a:r>
            <a:r>
              <a:rPr lang="en-US" b="1" dirty="0"/>
              <a:t>IO operation </a:t>
            </a:r>
            <a:r>
              <a:rPr lang="en-US" dirty="0"/>
              <a:t>level, </a:t>
            </a:r>
            <a:br>
              <a:rPr lang="en-US" dirty="0"/>
            </a:br>
            <a:r>
              <a:rPr lang="en-US" dirty="0"/>
              <a:t>two approaches :</a:t>
            </a:r>
          </a:p>
          <a:p>
            <a:pPr lvl="1"/>
            <a:r>
              <a:rPr lang="en-US" dirty="0"/>
              <a:t>Memory mapped IO </a:t>
            </a:r>
          </a:p>
          <a:p>
            <a:pPr lvl="2"/>
            <a:r>
              <a:rPr lang="en-US" dirty="0"/>
              <a:t>Loads/stores to specific region of real memory are interpreted as command to devices.</a:t>
            </a:r>
          </a:p>
          <a:p>
            <a:pPr lvl="2"/>
            <a:r>
              <a:rPr lang="en-US" dirty="0"/>
              <a:t>The memory mapped IO region is protected.</a:t>
            </a:r>
          </a:p>
          <a:p>
            <a:pPr lvl="1"/>
            <a:r>
              <a:rPr lang="en-US" dirty="0"/>
              <a:t>Port mapped IO</a:t>
            </a:r>
          </a:p>
          <a:p>
            <a:pPr lvl="2"/>
            <a:r>
              <a:rPr lang="en-US" dirty="0"/>
              <a:t>Special input/output instructions with special addresses.</a:t>
            </a:r>
          </a:p>
          <a:p>
            <a:pPr lvl="2"/>
            <a:r>
              <a:rPr lang="en-US" dirty="0"/>
              <a:t>The IO instructions are privileged .</a:t>
            </a:r>
            <a:br>
              <a:rPr lang="en-US" dirty="0"/>
            </a:br>
            <a:endParaRPr lang="en-US" dirty="0"/>
          </a:p>
          <a:p>
            <a:r>
              <a:rPr lang="en-US" dirty="0"/>
              <a:t>Due to the privileged nature, these IO operations will be trapped to the VMM.</a:t>
            </a:r>
          </a:p>
        </p:txBody>
      </p:sp>
      <p:sp>
        <p:nvSpPr>
          <p:cNvPr id="4" name="投影片編號版面配置區 3"/>
          <p:cNvSpPr>
            <a:spLocks noGrp="1"/>
          </p:cNvSpPr>
          <p:nvPr>
            <p:ph type="sldNum" sz="quarter" idx="12"/>
          </p:nvPr>
        </p:nvSpPr>
        <p:spPr/>
        <p:txBody>
          <a:bodyPr/>
          <a:lstStyle/>
          <a:p>
            <a:fld id="{B6F15528-21DE-4FAA-801E-634DDDAF4B2B}" type="slidenum">
              <a:rPr lang="en-US" smtClean="0"/>
              <a:pPr/>
              <a:t>62</a:t>
            </a:fld>
            <a:endParaRPr lang="en-US"/>
          </a:p>
        </p:txBody>
      </p:sp>
      <p:pic>
        <p:nvPicPr>
          <p:cNvPr id="3075" name="Picture 3"/>
          <p:cNvPicPr>
            <a:picLocks noChangeAspect="1" noChangeArrowheads="1"/>
          </p:cNvPicPr>
          <p:nvPr/>
        </p:nvPicPr>
        <p:blipFill>
          <a:blip r:embed="rId3" cstate="print"/>
          <a:srcRect/>
          <a:stretch>
            <a:fillRect/>
          </a:stretch>
        </p:blipFill>
        <p:spPr bwMode="auto">
          <a:xfrm>
            <a:off x="6118412" y="3919729"/>
            <a:ext cx="4328801" cy="2364867"/>
          </a:xfrm>
          <a:prstGeom prst="rect">
            <a:avLst/>
          </a:prstGeom>
          <a:noFill/>
          <a:ln w="9525">
            <a:noFill/>
            <a:miter lim="800000"/>
            <a:headEnd/>
            <a:tailEnd/>
          </a:ln>
          <a:effectLst/>
        </p:spPr>
      </p:pic>
    </p:spTree>
    <p:extLst>
      <p:ext uri="{BB962C8B-B14F-4D97-AF65-F5344CB8AC3E}">
        <p14:creationId xmlns:p14="http://schemas.microsoft.com/office/powerpoint/2010/main" val="339066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a:t>
            </a:r>
          </a:p>
        </p:txBody>
      </p:sp>
      <p:sp>
        <p:nvSpPr>
          <p:cNvPr id="3" name="Text Placeholder 2"/>
          <p:cNvSpPr>
            <a:spLocks noGrp="1"/>
          </p:cNvSpPr>
          <p:nvPr>
            <p:ph type="body" idx="1"/>
          </p:nvPr>
        </p:nvSpPr>
        <p:spPr/>
        <p:txBody>
          <a:bodyPr/>
          <a:lstStyle/>
          <a:p>
            <a:r>
              <a:rPr lang="en-US" dirty="0"/>
              <a:t>Overview</a:t>
            </a:r>
          </a:p>
          <a:p>
            <a:r>
              <a:rPr lang="en-US" dirty="0">
                <a:solidFill>
                  <a:srgbClr val="C00000"/>
                </a:solidFill>
              </a:rPr>
              <a:t>Device Model</a:t>
            </a:r>
          </a:p>
          <a:p>
            <a:r>
              <a:rPr lang="en-US" dirty="0"/>
              <a:t>Hardware Assistance</a:t>
            </a:r>
          </a:p>
        </p:txBody>
      </p:sp>
    </p:spTree>
    <p:extLst>
      <p:ext uri="{BB962C8B-B14F-4D97-AF65-F5344CB8AC3E}">
        <p14:creationId xmlns:p14="http://schemas.microsoft.com/office/powerpoint/2010/main" val="30039046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Model</a:t>
            </a:r>
          </a:p>
        </p:txBody>
      </p:sp>
      <p:sp>
        <p:nvSpPr>
          <p:cNvPr id="3" name="Content Placeholder 2"/>
          <p:cNvSpPr>
            <a:spLocks noGrp="1"/>
          </p:cNvSpPr>
          <p:nvPr>
            <p:ph idx="1"/>
          </p:nvPr>
        </p:nvSpPr>
        <p:spPr>
          <a:xfrm>
            <a:off x="959224" y="1815354"/>
            <a:ext cx="8229600" cy="4876799"/>
          </a:xfrm>
        </p:spPr>
        <p:txBody>
          <a:bodyPr/>
          <a:lstStyle/>
          <a:p>
            <a:r>
              <a:rPr lang="en-US" dirty="0"/>
              <a:t>Focus on IO operation level implementation.</a:t>
            </a:r>
          </a:p>
          <a:p>
            <a:pPr lvl="1"/>
            <a:r>
              <a:rPr lang="en-US" dirty="0"/>
              <a:t>This is an approach of full virtualization.</a:t>
            </a:r>
          </a:p>
          <a:p>
            <a:r>
              <a:rPr lang="en-US" dirty="0"/>
              <a:t>Logic relation between guest OS and VMM :</a:t>
            </a:r>
          </a:p>
          <a:p>
            <a:pPr lvl="1"/>
            <a:r>
              <a:rPr lang="en-US" dirty="0"/>
              <a:t>VMM intercepts IO operations from guest OS.</a:t>
            </a:r>
          </a:p>
          <a:p>
            <a:pPr lvl="1"/>
            <a:r>
              <a:rPr lang="en-US" dirty="0"/>
              <a:t>Pass these operations to device model on a running platform.</a:t>
            </a:r>
          </a:p>
          <a:p>
            <a:pPr lvl="1"/>
            <a:r>
              <a:rPr lang="en-US" dirty="0"/>
              <a:t>Device model needs to emulate</a:t>
            </a:r>
            <a:br>
              <a:rPr lang="en-US" dirty="0"/>
            </a:br>
            <a:r>
              <a:rPr lang="en-US" dirty="0"/>
              <a:t>the IO operation interfaces.</a:t>
            </a:r>
          </a:p>
          <a:p>
            <a:pPr lvl="2"/>
            <a:r>
              <a:rPr lang="en-US" dirty="0"/>
              <a:t>Port mapped IO</a:t>
            </a:r>
          </a:p>
          <a:p>
            <a:pPr lvl="2"/>
            <a:r>
              <a:rPr lang="en-US" dirty="0"/>
              <a:t>Memory mapped IO</a:t>
            </a:r>
          </a:p>
          <a:p>
            <a:pPr lvl="2"/>
            <a:r>
              <a:rPr lang="en-US" dirty="0"/>
              <a:t>DMA</a:t>
            </a:r>
          </a:p>
          <a:p>
            <a:pPr lvl="2"/>
            <a:r>
              <a:rPr lang="en-US" dirty="0"/>
              <a:t>... etc.</a:t>
            </a:r>
          </a:p>
          <a:p>
            <a:pPr lvl="1"/>
            <a:endParaRPr lang="en-US" dirty="0"/>
          </a:p>
        </p:txBody>
      </p:sp>
      <p:pic>
        <p:nvPicPr>
          <p:cNvPr id="115714" name="Picture 2"/>
          <p:cNvPicPr>
            <a:picLocks noChangeAspect="1" noChangeArrowheads="1"/>
          </p:cNvPicPr>
          <p:nvPr/>
        </p:nvPicPr>
        <p:blipFill>
          <a:blip r:embed="rId2" cstate="print"/>
          <a:srcRect/>
          <a:stretch>
            <a:fillRect/>
          </a:stretch>
        </p:blipFill>
        <p:spPr bwMode="auto">
          <a:xfrm>
            <a:off x="6562726" y="3810000"/>
            <a:ext cx="3571875" cy="2755900"/>
          </a:xfrm>
          <a:prstGeom prst="rect">
            <a:avLst/>
          </a:prstGeom>
          <a:noFill/>
          <a:ln w="9525">
            <a:noFill/>
            <a:miter lim="800000"/>
            <a:headEnd/>
            <a:tailEnd/>
          </a:ln>
          <a:effectLst/>
        </p:spPr>
      </p:pic>
    </p:spTree>
    <p:extLst>
      <p:ext uri="{BB962C8B-B14F-4D97-AF65-F5344CB8AC3E}">
        <p14:creationId xmlns:p14="http://schemas.microsoft.com/office/powerpoint/2010/main" val="3092680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srcRect/>
          <a:stretch>
            <a:fillRect/>
          </a:stretch>
        </p:blipFill>
        <p:spPr bwMode="auto">
          <a:xfrm>
            <a:off x="6248400" y="3200400"/>
            <a:ext cx="4058634" cy="3017520"/>
          </a:xfrm>
          <a:prstGeom prst="rect">
            <a:avLst/>
          </a:prstGeom>
          <a:noFill/>
          <a:ln w="9525">
            <a:noFill/>
            <a:miter lim="800000"/>
            <a:headEnd/>
            <a:tailEnd/>
          </a:ln>
          <a:effectLst/>
        </p:spPr>
      </p:pic>
      <p:pic>
        <p:nvPicPr>
          <p:cNvPr id="116739" name="Picture 3"/>
          <p:cNvPicPr>
            <a:picLocks noChangeAspect="1" noChangeArrowheads="1"/>
          </p:cNvPicPr>
          <p:nvPr/>
        </p:nvPicPr>
        <p:blipFill>
          <a:blip r:embed="rId3" cstate="print"/>
          <a:srcRect/>
          <a:stretch>
            <a:fillRect/>
          </a:stretch>
        </p:blipFill>
        <p:spPr bwMode="auto">
          <a:xfrm>
            <a:off x="1910366" y="3200400"/>
            <a:ext cx="4058634" cy="30175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Device Model</a:t>
            </a:r>
          </a:p>
        </p:txBody>
      </p:sp>
      <p:sp>
        <p:nvSpPr>
          <p:cNvPr id="3" name="Content Placeholder 2"/>
          <p:cNvSpPr>
            <a:spLocks noGrp="1"/>
          </p:cNvSpPr>
          <p:nvPr>
            <p:ph idx="1"/>
          </p:nvPr>
        </p:nvSpPr>
        <p:spPr/>
        <p:txBody>
          <a:bodyPr/>
          <a:lstStyle/>
          <a:p>
            <a:r>
              <a:rPr lang="en-US" dirty="0"/>
              <a:t>Two different implementations of </a:t>
            </a:r>
            <a:r>
              <a:rPr lang="en-US" altLang="zh-TW" dirty="0"/>
              <a:t>device model </a:t>
            </a:r>
            <a:r>
              <a:rPr lang="en-US" dirty="0"/>
              <a:t>:</a:t>
            </a:r>
          </a:p>
          <a:p>
            <a:pPr marL="822960" lvl="1" indent="-365760">
              <a:buFont typeface="+mj-lt"/>
              <a:buAutoNum type="arabicPeriod"/>
            </a:pPr>
            <a:r>
              <a:rPr lang="en-US" dirty="0"/>
              <a:t>Device model is implemented as part of VMM.</a:t>
            </a:r>
          </a:p>
          <a:p>
            <a:pPr marL="822960" lvl="1" indent="-365760">
              <a:buFont typeface="+mj-lt"/>
              <a:buAutoNum type="arabicPeriod"/>
            </a:pPr>
            <a:r>
              <a:rPr lang="en-US" dirty="0"/>
              <a:t>Device model is running in user space as a stand alone service.</a:t>
            </a:r>
          </a:p>
        </p:txBody>
      </p:sp>
      <p:sp>
        <p:nvSpPr>
          <p:cNvPr id="7" name="TextBox 6"/>
          <p:cNvSpPr txBox="1"/>
          <p:nvPr/>
        </p:nvSpPr>
        <p:spPr>
          <a:xfrm>
            <a:off x="2859933" y="6183868"/>
            <a:ext cx="2880917" cy="369332"/>
          </a:xfrm>
          <a:prstGeom prst="rect">
            <a:avLst/>
          </a:prstGeom>
          <a:noFill/>
        </p:spPr>
        <p:txBody>
          <a:bodyPr wrap="none" rtlCol="0">
            <a:spAutoFit/>
          </a:bodyPr>
          <a:lstStyle/>
          <a:p>
            <a:r>
              <a:rPr lang="en-US" b="1" i="1" dirty="0">
                <a:effectLst>
                  <a:outerShdw blurRad="50800" dist="38100" dir="2700000" algn="tl" rotWithShape="0">
                    <a:prstClr val="black">
                      <a:alpha val="40000"/>
                    </a:prstClr>
                  </a:outerShdw>
                </a:effectLst>
              </a:rPr>
              <a:t>Type 1 Virtualization</a:t>
            </a:r>
          </a:p>
        </p:txBody>
      </p:sp>
      <p:sp>
        <p:nvSpPr>
          <p:cNvPr id="8" name="TextBox 7"/>
          <p:cNvSpPr txBox="1"/>
          <p:nvPr/>
        </p:nvSpPr>
        <p:spPr>
          <a:xfrm>
            <a:off x="7197967" y="6183868"/>
            <a:ext cx="2880917" cy="369332"/>
          </a:xfrm>
          <a:prstGeom prst="rect">
            <a:avLst/>
          </a:prstGeom>
          <a:noFill/>
        </p:spPr>
        <p:txBody>
          <a:bodyPr wrap="none" rtlCol="0">
            <a:spAutoFit/>
          </a:bodyPr>
          <a:lstStyle/>
          <a:p>
            <a:r>
              <a:rPr lang="en-US" b="1" i="1" dirty="0">
                <a:effectLst>
                  <a:outerShdw blurRad="50800" dist="38100" dir="2700000" algn="tl" rotWithShape="0">
                    <a:prstClr val="black">
                      <a:alpha val="40000"/>
                    </a:prstClr>
                  </a:outerShdw>
                </a:effectLst>
              </a:rPr>
              <a:t>Type 2 Virtualization</a:t>
            </a:r>
          </a:p>
        </p:txBody>
      </p:sp>
    </p:spTree>
    <p:extLst>
      <p:ext uri="{BB962C8B-B14F-4D97-AF65-F5344CB8AC3E}">
        <p14:creationId xmlns:p14="http://schemas.microsoft.com/office/powerpoint/2010/main" val="154082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Model</a:t>
            </a:r>
          </a:p>
        </p:txBody>
      </p:sp>
      <p:sp>
        <p:nvSpPr>
          <p:cNvPr id="3" name="Content Placeholder 2"/>
          <p:cNvSpPr>
            <a:spLocks noGrp="1"/>
          </p:cNvSpPr>
          <p:nvPr>
            <p:ph idx="1"/>
          </p:nvPr>
        </p:nvSpPr>
        <p:spPr>
          <a:xfrm>
            <a:off x="838200" y="1915911"/>
            <a:ext cx="9096023" cy="4220665"/>
          </a:xfrm>
        </p:spPr>
        <p:txBody>
          <a:bodyPr/>
          <a:lstStyle/>
          <a:p>
            <a:r>
              <a:rPr lang="en-US" dirty="0"/>
              <a:t>IO virtualization flow</a:t>
            </a:r>
          </a:p>
          <a:p>
            <a:pPr lvl="1"/>
            <a:r>
              <a:rPr lang="en-US" dirty="0"/>
              <a:t>Initialization – device discovery</a:t>
            </a:r>
          </a:p>
          <a:p>
            <a:pPr lvl="2"/>
            <a:r>
              <a:rPr lang="en-US" dirty="0"/>
              <a:t>VMM will make guest OS discover the virtualized IO devices.</a:t>
            </a:r>
          </a:p>
          <a:p>
            <a:pPr lvl="2"/>
            <a:r>
              <a:rPr lang="en-US" dirty="0"/>
              <a:t>Then guest OS will load the corresponding device driver.</a:t>
            </a:r>
          </a:p>
          <a:p>
            <a:pPr lvl="1"/>
            <a:r>
              <a:rPr lang="en-US" dirty="0"/>
              <a:t>Operation – access interception</a:t>
            </a:r>
          </a:p>
          <a:p>
            <a:pPr lvl="2"/>
            <a:r>
              <a:rPr lang="en-US" dirty="0"/>
              <a:t>When guest OS executes IO operations, VMM will intercept those accesses.</a:t>
            </a:r>
          </a:p>
          <a:p>
            <a:pPr lvl="2"/>
            <a:r>
              <a:rPr lang="en-US" dirty="0"/>
              <a:t>After virtual device operations, VMM returns the control to guest OS.</a:t>
            </a:r>
          </a:p>
          <a:p>
            <a:pPr lvl="1"/>
            <a:r>
              <a:rPr lang="en-US" dirty="0"/>
              <a:t>Virtualization – device virtualization</a:t>
            </a:r>
          </a:p>
          <a:p>
            <a:pPr lvl="2"/>
            <a:r>
              <a:rPr lang="en-US" dirty="0"/>
              <a:t>Device model should emulate the real electronic logic to satisfy all device interface definition and its effects.</a:t>
            </a:r>
          </a:p>
          <a:p>
            <a:pPr lvl="2"/>
            <a:r>
              <a:rPr lang="en-US" dirty="0"/>
              <a:t>VMM may share physical devices to all virtual machines.</a:t>
            </a:r>
          </a:p>
        </p:txBody>
      </p:sp>
    </p:spTree>
    <p:extLst>
      <p:ext uri="{BB962C8B-B14F-4D97-AF65-F5344CB8AC3E}">
        <p14:creationId xmlns:p14="http://schemas.microsoft.com/office/powerpoint/2010/main" val="187000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Discovery</a:t>
            </a:r>
          </a:p>
        </p:txBody>
      </p:sp>
      <p:sp>
        <p:nvSpPr>
          <p:cNvPr id="3" name="Content Placeholder 2"/>
          <p:cNvSpPr>
            <a:spLocks noGrp="1"/>
          </p:cNvSpPr>
          <p:nvPr>
            <p:ph idx="1"/>
          </p:nvPr>
        </p:nvSpPr>
        <p:spPr>
          <a:xfrm>
            <a:off x="838200" y="1905000"/>
            <a:ext cx="9096023" cy="4953000"/>
          </a:xfrm>
        </p:spPr>
        <p:txBody>
          <a:bodyPr>
            <a:noAutofit/>
          </a:bodyPr>
          <a:lstStyle/>
          <a:p>
            <a:r>
              <a:rPr lang="en-US" dirty="0" err="1"/>
              <a:t>Virtualize</a:t>
            </a:r>
            <a:r>
              <a:rPr lang="en-US" dirty="0"/>
              <a:t> physical bus devices</a:t>
            </a:r>
          </a:p>
          <a:p>
            <a:pPr lvl="1"/>
            <a:r>
              <a:rPr lang="en-US" dirty="0"/>
              <a:t>Non-enumerable physical device</a:t>
            </a:r>
          </a:p>
          <a:p>
            <a:pPr lvl="2"/>
            <a:r>
              <a:rPr lang="en-US" dirty="0"/>
              <a:t>These devices have their own hard-coded numbers.</a:t>
            </a:r>
          </a:p>
          <a:p>
            <a:pPr lvl="2"/>
            <a:r>
              <a:rPr lang="en-US" dirty="0"/>
              <a:t>VMM should setup some status information on the virtual device ports.</a:t>
            </a:r>
          </a:p>
          <a:p>
            <a:pPr lvl="2"/>
            <a:r>
              <a:rPr lang="en-US" dirty="0"/>
              <a:t>For example, PS/2 keyboard and mouse.</a:t>
            </a:r>
          </a:p>
          <a:p>
            <a:pPr lvl="1"/>
            <a:r>
              <a:rPr lang="en-US" dirty="0"/>
              <a:t>Enumerable physical device</a:t>
            </a:r>
          </a:p>
          <a:p>
            <a:pPr lvl="2"/>
            <a:r>
              <a:rPr lang="en-US" dirty="0"/>
              <a:t>These devices defined a complete device discover method.</a:t>
            </a:r>
          </a:p>
          <a:p>
            <a:pPr lvl="2"/>
            <a:r>
              <a:rPr lang="en-US" dirty="0"/>
              <a:t>VMM have to emulate not only the device itself, but the bus behavior.</a:t>
            </a:r>
          </a:p>
          <a:p>
            <a:pPr lvl="2"/>
            <a:r>
              <a:rPr lang="en-US" dirty="0"/>
              <a:t>For example, PCI or PCI express devices.</a:t>
            </a:r>
            <a:br>
              <a:rPr lang="en-US" dirty="0"/>
            </a:br>
            <a:endParaRPr lang="en-US" dirty="0"/>
          </a:p>
          <a:p>
            <a:r>
              <a:rPr lang="en-US" dirty="0" err="1"/>
              <a:t>Virtualize</a:t>
            </a:r>
            <a:r>
              <a:rPr lang="en-US" dirty="0"/>
              <a:t> non-exist devices</a:t>
            </a:r>
          </a:p>
          <a:p>
            <a:pPr lvl="1"/>
            <a:r>
              <a:rPr lang="en-US" dirty="0"/>
              <a:t>VMM must define and emulate all functions of these devices</a:t>
            </a:r>
          </a:p>
          <a:p>
            <a:pPr lvl="2"/>
            <a:r>
              <a:rPr lang="en-US" dirty="0"/>
              <a:t>VMM may define them as either non-enumerable or enumerable devices.</a:t>
            </a:r>
          </a:p>
          <a:p>
            <a:pPr lvl="2"/>
            <a:r>
              <a:rPr lang="en-US" dirty="0"/>
              <a:t>Guest OS needs to load some new drivers of these virtual devices.</a:t>
            </a:r>
          </a:p>
        </p:txBody>
      </p:sp>
    </p:spTree>
    <p:extLst>
      <p:ext uri="{BB962C8B-B14F-4D97-AF65-F5344CB8AC3E}">
        <p14:creationId xmlns:p14="http://schemas.microsoft.com/office/powerpoint/2010/main" val="3465438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Interception</a:t>
            </a:r>
          </a:p>
        </p:txBody>
      </p:sp>
      <p:sp>
        <p:nvSpPr>
          <p:cNvPr id="3" name="Content Placeholder 2"/>
          <p:cNvSpPr>
            <a:spLocks noGrp="1"/>
          </p:cNvSpPr>
          <p:nvPr>
            <p:ph idx="1"/>
          </p:nvPr>
        </p:nvSpPr>
        <p:spPr/>
        <p:txBody>
          <a:bodyPr>
            <a:noAutofit/>
          </a:bodyPr>
          <a:lstStyle/>
          <a:p>
            <a:endParaRPr lang="en-US" dirty="0"/>
          </a:p>
          <a:p>
            <a:r>
              <a:rPr lang="en-US" dirty="0"/>
              <a:t>After virtual device discovered by guest OS, VMM has to intercept and control all the IO operations from guest OS.</a:t>
            </a:r>
            <a:br>
              <a:rPr lang="en-US" dirty="0"/>
            </a:br>
            <a:endParaRPr lang="en-US" sz="1600" dirty="0"/>
          </a:p>
          <a:p>
            <a:r>
              <a:rPr lang="en-US" dirty="0"/>
              <a:t>Port mapped IO operation</a:t>
            </a:r>
          </a:p>
          <a:p>
            <a:pPr lvl="1"/>
            <a:r>
              <a:rPr lang="en-US" dirty="0"/>
              <a:t>Direct device assignment</a:t>
            </a:r>
          </a:p>
          <a:p>
            <a:pPr lvl="2"/>
            <a:r>
              <a:rPr lang="en-US" dirty="0"/>
              <a:t>VMM should turn </a:t>
            </a:r>
            <a:r>
              <a:rPr lang="en-US" b="1" i="1" dirty="0"/>
              <a:t>ON</a:t>
            </a:r>
            <a:r>
              <a:rPr lang="en-US" dirty="0"/>
              <a:t> the physical IO bitmap.</a:t>
            </a:r>
          </a:p>
          <a:p>
            <a:pPr lvl="2"/>
            <a:r>
              <a:rPr lang="en-US" dirty="0"/>
              <a:t>All the IO instructions (</a:t>
            </a:r>
            <a:r>
              <a:rPr lang="en-US" sz="1600" b="1" dirty="0">
                <a:latin typeface="Consolas" pitchFamily="49" charset="0"/>
                <a:cs typeface="Consolas" pitchFamily="49" charset="0"/>
              </a:rPr>
              <a:t>IN</a:t>
            </a:r>
            <a:r>
              <a:rPr lang="en-US" dirty="0"/>
              <a:t>/</a:t>
            </a:r>
            <a:r>
              <a:rPr lang="en-US" sz="1600" b="1" dirty="0">
                <a:latin typeface="Consolas" pitchFamily="49" charset="0"/>
                <a:cs typeface="Consolas" pitchFamily="49" charset="0"/>
              </a:rPr>
              <a:t>OUT</a:t>
            </a:r>
            <a:r>
              <a:rPr lang="en-US" dirty="0"/>
              <a:t>) from guest OS will be directly performed onto hardware without VMM intervention.</a:t>
            </a:r>
          </a:p>
          <a:p>
            <a:pPr lvl="1"/>
            <a:r>
              <a:rPr lang="en-US" dirty="0"/>
              <a:t>Indirect device assignment</a:t>
            </a:r>
          </a:p>
          <a:p>
            <a:pPr lvl="2"/>
            <a:r>
              <a:rPr lang="en-US" dirty="0"/>
              <a:t>VMM should turn </a:t>
            </a:r>
            <a:r>
              <a:rPr lang="en-US" b="1" i="1" dirty="0"/>
              <a:t>OFF</a:t>
            </a:r>
            <a:r>
              <a:rPr lang="en-US" dirty="0"/>
              <a:t> the physical IO bitmap.</a:t>
            </a:r>
          </a:p>
          <a:p>
            <a:pPr lvl="2"/>
            <a:r>
              <a:rPr lang="en-US" dirty="0"/>
              <a:t>All the IO instructions from guest OS will be intercepted by VMM and forward to physical hardware.</a:t>
            </a:r>
          </a:p>
        </p:txBody>
      </p:sp>
    </p:spTree>
    <p:extLst>
      <p:ext uri="{BB962C8B-B14F-4D97-AF65-F5344CB8AC3E}">
        <p14:creationId xmlns:p14="http://schemas.microsoft.com/office/powerpoint/2010/main" val="2012380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Interception</a:t>
            </a:r>
          </a:p>
        </p:txBody>
      </p:sp>
      <p:sp>
        <p:nvSpPr>
          <p:cNvPr id="3" name="Content Placeholder 2"/>
          <p:cNvSpPr>
            <a:spLocks noGrp="1"/>
          </p:cNvSpPr>
          <p:nvPr>
            <p:ph idx="1"/>
          </p:nvPr>
        </p:nvSpPr>
        <p:spPr>
          <a:xfrm>
            <a:off x="838201" y="1828800"/>
            <a:ext cx="8229600" cy="5029200"/>
          </a:xfrm>
        </p:spPr>
        <p:txBody>
          <a:bodyPr/>
          <a:lstStyle/>
          <a:p>
            <a:endParaRPr lang="en-US" dirty="0"/>
          </a:p>
          <a:p>
            <a:r>
              <a:rPr lang="en-US" dirty="0"/>
              <a:t>Memory mapped IO operation</a:t>
            </a:r>
          </a:p>
          <a:p>
            <a:pPr lvl="1"/>
            <a:r>
              <a:rPr lang="en-US" dirty="0"/>
              <a:t>Direct device assignment</a:t>
            </a:r>
          </a:p>
          <a:p>
            <a:pPr lvl="2"/>
            <a:r>
              <a:rPr lang="en-US" dirty="0"/>
              <a:t>VMM should use the shadow page table to map IO device addressing space of guest OS to the space of host.</a:t>
            </a:r>
          </a:p>
          <a:p>
            <a:pPr lvl="2"/>
            <a:r>
              <a:rPr lang="en-US" dirty="0"/>
              <a:t>Then all the IO operations from guest OS will not be intercepted.</a:t>
            </a:r>
          </a:p>
          <a:p>
            <a:pPr lvl="1"/>
            <a:r>
              <a:rPr lang="en-US" dirty="0"/>
              <a:t>Indirect device assignment</a:t>
            </a:r>
          </a:p>
          <a:p>
            <a:pPr lvl="2"/>
            <a:r>
              <a:rPr lang="en-US" dirty="0"/>
              <a:t>VMM should make the all entries of the IO device addressing space in the shadow page table to be invalid.</a:t>
            </a:r>
          </a:p>
          <a:p>
            <a:pPr lvl="2"/>
            <a:r>
              <a:rPr lang="en-US" dirty="0"/>
              <a:t>When guest OS access those addressing space, it will introduce the page fault which trap CPU to VMM for device emulation.</a:t>
            </a:r>
          </a:p>
          <a:p>
            <a:r>
              <a:rPr lang="en-US" dirty="0"/>
              <a:t>DMA mechanism</a:t>
            </a:r>
          </a:p>
          <a:p>
            <a:pPr lvl="1"/>
            <a:r>
              <a:rPr lang="en-US" dirty="0"/>
              <a:t>Address remapping</a:t>
            </a:r>
          </a:p>
          <a:p>
            <a:pPr lvl="2"/>
            <a:r>
              <a:rPr lang="en-US" dirty="0"/>
              <a:t>Because the device driver in the guest OS does not know the host physical address, VMM needs to remap the DMA target </a:t>
            </a:r>
            <a:r>
              <a:rPr lang="en-US" altLang="zh-TW" dirty="0"/>
              <a:t>automatically</a:t>
            </a:r>
            <a:r>
              <a:rPr lang="en-US" dirty="0"/>
              <a:t> when intercepting guest OS.</a:t>
            </a:r>
          </a:p>
        </p:txBody>
      </p:sp>
    </p:spTree>
    <p:extLst>
      <p:ext uri="{BB962C8B-B14F-4D97-AF65-F5344CB8AC3E}">
        <p14:creationId xmlns:p14="http://schemas.microsoft.com/office/powerpoint/2010/main" val="293487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Technique</a:t>
            </a:r>
          </a:p>
        </p:txBody>
      </p:sp>
      <p:sp>
        <p:nvSpPr>
          <p:cNvPr id="3" name="Content Placeholder 2"/>
          <p:cNvSpPr>
            <a:spLocks noGrp="1"/>
          </p:cNvSpPr>
          <p:nvPr>
            <p:ph idx="1"/>
          </p:nvPr>
        </p:nvSpPr>
        <p:spPr/>
        <p:txBody>
          <a:bodyPr/>
          <a:lstStyle/>
          <a:p>
            <a:r>
              <a:rPr lang="en-US" altLang="zh-TW" dirty="0">
                <a:ea typeface="新細明體" charset="-120"/>
              </a:rPr>
              <a:t>Virtualization requirements from </a:t>
            </a:r>
            <a:r>
              <a:rPr lang="en-US" altLang="zh-TW" dirty="0" err="1">
                <a:ea typeface="新細明體" charset="-120"/>
              </a:rPr>
              <a:t>Popek</a:t>
            </a:r>
            <a:r>
              <a:rPr lang="en-US" altLang="zh-TW" dirty="0">
                <a:ea typeface="新細明體" charset="-120"/>
              </a:rPr>
              <a:t> and Goldberg:</a:t>
            </a:r>
          </a:p>
          <a:p>
            <a:pPr lvl="1"/>
            <a:r>
              <a:rPr lang="en-US" dirty="0"/>
              <a:t>Provide a set of sufficient conditions for a computer architecture to efficiently support system virtualization.</a:t>
            </a:r>
          </a:p>
          <a:p>
            <a:pPr lvl="1"/>
            <a:r>
              <a:rPr lang="en-US" dirty="0"/>
              <a:t>Provide guidelines for the design of virtualized computer architectures.</a:t>
            </a:r>
            <a:br>
              <a:rPr lang="en-US" dirty="0"/>
            </a:br>
            <a:endParaRPr lang="en-US" dirty="0"/>
          </a:p>
          <a:p>
            <a:r>
              <a:rPr lang="en-US" dirty="0"/>
              <a:t>In </a:t>
            </a:r>
            <a:r>
              <a:rPr lang="en-US" dirty="0" err="1"/>
              <a:t>Popek</a:t>
            </a:r>
            <a:r>
              <a:rPr lang="en-US" dirty="0"/>
              <a:t> and Goldberg terminology, a VMM must present all three properties :</a:t>
            </a:r>
          </a:p>
          <a:p>
            <a:pPr lvl="1"/>
            <a:r>
              <a:rPr lang="en-US" dirty="0"/>
              <a:t>Equivalence (Same as real machine)</a:t>
            </a:r>
          </a:p>
          <a:p>
            <a:pPr lvl="1"/>
            <a:r>
              <a:rPr lang="en-US" dirty="0"/>
              <a:t>Resource control (Totally control)</a:t>
            </a:r>
          </a:p>
          <a:p>
            <a:pPr lvl="1"/>
            <a:r>
              <a:rPr lang="en-US" dirty="0"/>
              <a:t>Efficiency (Native execution)</a:t>
            </a:r>
          </a:p>
        </p:txBody>
      </p:sp>
    </p:spTree>
    <p:extLst>
      <p:ext uri="{BB962C8B-B14F-4D97-AF65-F5344CB8AC3E}">
        <p14:creationId xmlns:p14="http://schemas.microsoft.com/office/powerpoint/2010/main" val="369897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Virtualization</a:t>
            </a:r>
          </a:p>
        </p:txBody>
      </p:sp>
      <p:sp>
        <p:nvSpPr>
          <p:cNvPr id="3" name="Content Placeholder 2"/>
          <p:cNvSpPr>
            <a:spLocks noGrp="1"/>
          </p:cNvSpPr>
          <p:nvPr>
            <p:ph idx="1"/>
          </p:nvPr>
        </p:nvSpPr>
        <p:spPr/>
        <p:txBody>
          <a:bodyPr/>
          <a:lstStyle/>
          <a:p>
            <a:endParaRPr lang="en-US" dirty="0"/>
          </a:p>
          <a:p>
            <a:r>
              <a:rPr lang="en-US" dirty="0"/>
              <a:t>IO device types :</a:t>
            </a:r>
          </a:p>
          <a:p>
            <a:pPr lvl="1"/>
            <a:r>
              <a:rPr lang="en-US" dirty="0"/>
              <a:t>Dedicated device</a:t>
            </a:r>
          </a:p>
          <a:p>
            <a:pPr lvl="2"/>
            <a:r>
              <a:rPr lang="en-US" dirty="0"/>
              <a:t>Ex : displayer, mouse, keyboard …etc.</a:t>
            </a:r>
          </a:p>
          <a:p>
            <a:pPr lvl="1"/>
            <a:r>
              <a:rPr lang="en-US" dirty="0"/>
              <a:t>Partitioned device</a:t>
            </a:r>
          </a:p>
          <a:p>
            <a:pPr lvl="2"/>
            <a:r>
              <a:rPr lang="en-US" dirty="0"/>
              <a:t>Ex : disk, tape …etc</a:t>
            </a:r>
          </a:p>
          <a:p>
            <a:pPr lvl="1"/>
            <a:r>
              <a:rPr lang="en-US" dirty="0"/>
              <a:t>Shared device</a:t>
            </a:r>
          </a:p>
          <a:p>
            <a:pPr lvl="2"/>
            <a:r>
              <a:rPr lang="en-US" dirty="0"/>
              <a:t>Ex : network card, graphic card …etc.</a:t>
            </a:r>
          </a:p>
          <a:p>
            <a:pPr lvl="1"/>
            <a:r>
              <a:rPr lang="en-US" dirty="0"/>
              <a:t>Nonexistent physical device</a:t>
            </a:r>
          </a:p>
          <a:p>
            <a:pPr lvl="2"/>
            <a:r>
              <a:rPr lang="en-US" dirty="0"/>
              <a:t>Ex : virtual device …etc.</a:t>
            </a:r>
          </a:p>
        </p:txBody>
      </p:sp>
    </p:spTree>
    <p:extLst>
      <p:ext uri="{BB962C8B-B14F-4D97-AF65-F5344CB8AC3E}">
        <p14:creationId xmlns:p14="http://schemas.microsoft.com/office/powerpoint/2010/main" val="724036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Virtualization</a:t>
            </a:r>
          </a:p>
        </p:txBody>
      </p:sp>
      <p:sp>
        <p:nvSpPr>
          <p:cNvPr id="3" name="Content Placeholder 2"/>
          <p:cNvSpPr>
            <a:spLocks noGrp="1"/>
          </p:cNvSpPr>
          <p:nvPr>
            <p:ph idx="1"/>
          </p:nvPr>
        </p:nvSpPr>
        <p:spPr/>
        <p:txBody>
          <a:bodyPr/>
          <a:lstStyle/>
          <a:p>
            <a:endParaRPr lang="en-US" dirty="0"/>
          </a:p>
          <a:p>
            <a:r>
              <a:rPr lang="en-US" dirty="0"/>
              <a:t>Dedicated device</a:t>
            </a:r>
          </a:p>
          <a:p>
            <a:pPr lvl="1"/>
            <a:r>
              <a:rPr lang="en-US" dirty="0"/>
              <a:t>Do not necessarily have to be virtualized.</a:t>
            </a:r>
          </a:p>
          <a:p>
            <a:pPr lvl="1"/>
            <a:r>
              <a:rPr lang="en-US" dirty="0"/>
              <a:t>In theory, requests of such device could bypass the VMM.</a:t>
            </a:r>
          </a:p>
          <a:p>
            <a:pPr lvl="1"/>
            <a:r>
              <a:rPr lang="en-US" dirty="0"/>
              <a:t>However, they are handled by the VMM first since OS is running in user mode.</a:t>
            </a:r>
            <a:br>
              <a:rPr lang="en-US" dirty="0"/>
            </a:br>
            <a:endParaRPr lang="en-US" dirty="0"/>
          </a:p>
          <a:p>
            <a:r>
              <a:rPr lang="en-US" dirty="0"/>
              <a:t>Partitioned device</a:t>
            </a:r>
          </a:p>
          <a:p>
            <a:pPr lvl="1"/>
            <a:r>
              <a:rPr lang="en-US" dirty="0"/>
              <a:t>Be partitioned into several smaller virtual devices as dedicated to VM.</a:t>
            </a:r>
          </a:p>
          <a:p>
            <a:pPr lvl="1"/>
            <a:r>
              <a:rPr lang="en-US" dirty="0"/>
              <a:t>VMM translates address spaces to those of the physical devices.</a:t>
            </a:r>
          </a:p>
        </p:txBody>
      </p:sp>
      <p:sp>
        <p:nvSpPr>
          <p:cNvPr id="4" name="投影片編號版面配置區 3"/>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309506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Virtualization</a:t>
            </a:r>
          </a:p>
        </p:txBody>
      </p:sp>
      <p:sp>
        <p:nvSpPr>
          <p:cNvPr id="3" name="Content Placeholder 2"/>
          <p:cNvSpPr>
            <a:spLocks noGrp="1"/>
          </p:cNvSpPr>
          <p:nvPr>
            <p:ph idx="1"/>
          </p:nvPr>
        </p:nvSpPr>
        <p:spPr>
          <a:xfrm>
            <a:off x="838201" y="1844677"/>
            <a:ext cx="8229600" cy="4876800"/>
          </a:xfrm>
        </p:spPr>
        <p:txBody>
          <a:bodyPr>
            <a:normAutofit/>
          </a:bodyPr>
          <a:lstStyle/>
          <a:p>
            <a:endParaRPr lang="en-US" dirty="0"/>
          </a:p>
          <a:p>
            <a:r>
              <a:rPr lang="en-US" dirty="0"/>
              <a:t>Shared device</a:t>
            </a:r>
          </a:p>
          <a:p>
            <a:pPr lvl="1"/>
            <a:r>
              <a:rPr lang="en-US" dirty="0"/>
              <a:t>Should be shared among VMs.</a:t>
            </a:r>
          </a:p>
          <a:p>
            <a:pPr lvl="1"/>
            <a:r>
              <a:rPr lang="en-US" dirty="0"/>
              <a:t>Each VM has its own virtual device state.</a:t>
            </a:r>
          </a:p>
          <a:p>
            <a:pPr lvl="1"/>
            <a:r>
              <a:rPr lang="en-US" dirty="0"/>
              <a:t>VMM translates requests from a VM to physical device .</a:t>
            </a:r>
            <a:br>
              <a:rPr lang="en-US" dirty="0">
                <a:solidFill>
                  <a:srgbClr val="FF0000"/>
                </a:solidFill>
              </a:rPr>
            </a:br>
            <a:endParaRPr lang="en-US" dirty="0">
              <a:solidFill>
                <a:srgbClr val="FF0000"/>
              </a:solidFill>
            </a:endParaRPr>
          </a:p>
          <a:p>
            <a:r>
              <a:rPr lang="en-US" dirty="0"/>
              <a:t>Nonexistent physical device</a:t>
            </a:r>
          </a:p>
          <a:p>
            <a:pPr lvl="1"/>
            <a:r>
              <a:rPr lang="en-US" dirty="0"/>
              <a:t>Virtual device “attached” to a VM for which there is no corresponding physical device.</a:t>
            </a:r>
          </a:p>
          <a:p>
            <a:pPr lvl="1"/>
            <a:r>
              <a:rPr lang="en-US" dirty="0"/>
              <a:t>VMM intercepts requests from a VM, buffers it and interrupts other VMs.</a:t>
            </a:r>
          </a:p>
        </p:txBody>
      </p:sp>
      <p:sp>
        <p:nvSpPr>
          <p:cNvPr id="4" name="投影片編號版面配置區 3"/>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3769885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Issues</a:t>
            </a:r>
          </a:p>
        </p:txBody>
      </p:sp>
      <p:sp>
        <p:nvSpPr>
          <p:cNvPr id="3" name="Content Placeholder 2"/>
          <p:cNvSpPr>
            <a:spLocks noGrp="1"/>
          </p:cNvSpPr>
          <p:nvPr>
            <p:ph idx="1"/>
          </p:nvPr>
        </p:nvSpPr>
        <p:spPr/>
        <p:txBody>
          <a:bodyPr/>
          <a:lstStyle/>
          <a:p>
            <a:endParaRPr lang="en-US" sz="2400" dirty="0"/>
          </a:p>
          <a:p>
            <a:r>
              <a:rPr lang="en-US" sz="2400" dirty="0"/>
              <a:t>When considering performance, two major problems :</a:t>
            </a:r>
          </a:p>
          <a:p>
            <a:pPr lvl="1"/>
            <a:r>
              <a:rPr lang="en-US" sz="2000" dirty="0"/>
              <a:t>How to make guest OS directly access IO addresses ?</a:t>
            </a:r>
          </a:p>
          <a:p>
            <a:pPr lvl="2"/>
            <a:r>
              <a:rPr lang="en-US" sz="1600" dirty="0"/>
              <a:t>Other than software approaches discussed above, we can make use of the hardware assistance (Intel EPT technique in memory virtualization) to map IO addresses from host to guest directly without software overhead.</a:t>
            </a:r>
            <a:br>
              <a:rPr lang="en-US" sz="1600" dirty="0"/>
            </a:br>
            <a:endParaRPr lang="en-US" sz="1600" dirty="0"/>
          </a:p>
          <a:p>
            <a:pPr lvl="1"/>
            <a:r>
              <a:rPr lang="en-US" sz="2000" dirty="0"/>
              <a:t>How to make DMA directly access memory space in guest OS ?</a:t>
            </a:r>
          </a:p>
          <a:p>
            <a:pPr lvl="2"/>
            <a:r>
              <a:rPr lang="en-US" sz="1600" dirty="0"/>
              <a:t>For the synchronous DMA operation, guest OS will be able to assign the correct host physical memory address by EPT technique.</a:t>
            </a:r>
          </a:p>
          <a:p>
            <a:pPr lvl="2"/>
            <a:r>
              <a:rPr lang="en-US" sz="1600" dirty="0"/>
              <a:t>For the asynchronous DMA operation, hardware </a:t>
            </a:r>
            <a:r>
              <a:rPr lang="en-US" dirty="0"/>
              <a:t>must access memory from host OS which will introduce the VMM intervention.</a:t>
            </a:r>
          </a:p>
        </p:txBody>
      </p:sp>
    </p:spTree>
    <p:extLst>
      <p:ext uri="{BB962C8B-B14F-4D97-AF65-F5344CB8AC3E}">
        <p14:creationId xmlns:p14="http://schemas.microsoft.com/office/powerpoint/2010/main" val="2249978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a:t>
            </a:r>
          </a:p>
        </p:txBody>
      </p:sp>
      <p:sp>
        <p:nvSpPr>
          <p:cNvPr id="3" name="Text Placeholder 2"/>
          <p:cNvSpPr>
            <a:spLocks noGrp="1"/>
          </p:cNvSpPr>
          <p:nvPr>
            <p:ph type="body" idx="1"/>
          </p:nvPr>
        </p:nvSpPr>
        <p:spPr/>
        <p:txBody>
          <a:bodyPr>
            <a:normAutofit fontScale="85000" lnSpcReduction="20000"/>
          </a:bodyPr>
          <a:lstStyle/>
          <a:p>
            <a:endParaRPr lang="en-US" dirty="0"/>
          </a:p>
          <a:p>
            <a:r>
              <a:rPr lang="en-US" dirty="0"/>
              <a:t>Overview</a:t>
            </a:r>
          </a:p>
          <a:p>
            <a:r>
              <a:rPr lang="en-US" dirty="0"/>
              <a:t>Device Model</a:t>
            </a:r>
          </a:p>
          <a:p>
            <a:r>
              <a:rPr lang="en-US" dirty="0">
                <a:solidFill>
                  <a:srgbClr val="C00000"/>
                </a:solidFill>
              </a:rPr>
              <a:t>Hardware Assistance</a:t>
            </a:r>
          </a:p>
        </p:txBody>
      </p:sp>
    </p:spTree>
    <p:extLst>
      <p:ext uri="{BB962C8B-B14F-4D97-AF65-F5344CB8AC3E}">
        <p14:creationId xmlns:p14="http://schemas.microsoft.com/office/powerpoint/2010/main" val="33052290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Solution</a:t>
            </a:r>
          </a:p>
        </p:txBody>
      </p:sp>
      <p:sp>
        <p:nvSpPr>
          <p:cNvPr id="3" name="Content Placeholder 2"/>
          <p:cNvSpPr>
            <a:spLocks noGrp="1"/>
          </p:cNvSpPr>
          <p:nvPr>
            <p:ph idx="1"/>
          </p:nvPr>
        </p:nvSpPr>
        <p:spPr/>
        <p:txBody>
          <a:bodyPr/>
          <a:lstStyle/>
          <a:p>
            <a:endParaRPr lang="en-US" dirty="0"/>
          </a:p>
          <a:p>
            <a:r>
              <a:rPr lang="en-US" dirty="0"/>
              <a:t>Difficulty :</a:t>
            </a:r>
          </a:p>
          <a:p>
            <a:pPr lvl="1"/>
            <a:r>
              <a:rPr lang="en-US" dirty="0"/>
              <a:t>Software cannot make data access directly from devices.</a:t>
            </a:r>
            <a:br>
              <a:rPr lang="en-US" dirty="0"/>
            </a:br>
            <a:endParaRPr lang="en-US" dirty="0"/>
          </a:p>
          <a:p>
            <a:r>
              <a:rPr lang="en-US" dirty="0"/>
              <a:t>Two hardware solutions :</a:t>
            </a:r>
          </a:p>
          <a:p>
            <a:pPr lvl="1"/>
            <a:r>
              <a:rPr lang="en-US" dirty="0"/>
              <a:t>Implement DMA remapping in hardware</a:t>
            </a:r>
          </a:p>
          <a:p>
            <a:pPr lvl="2"/>
            <a:r>
              <a:rPr lang="en-US" dirty="0"/>
              <a:t>Remap DMA operations automatically by hardware.</a:t>
            </a:r>
          </a:p>
          <a:p>
            <a:pPr lvl="2"/>
            <a:r>
              <a:rPr lang="en-US" dirty="0"/>
              <a:t>For example, </a:t>
            </a:r>
            <a:r>
              <a:rPr lang="en-US" b="1" i="1" dirty="0"/>
              <a:t>Intel VT-d</a:t>
            </a:r>
            <a:r>
              <a:rPr lang="en-US" dirty="0"/>
              <a:t> .</a:t>
            </a:r>
          </a:p>
          <a:p>
            <a:pPr lvl="1"/>
            <a:r>
              <a:rPr lang="en-US" dirty="0"/>
              <a:t>Specify IO virtualization standards of PCI Express devices</a:t>
            </a:r>
          </a:p>
          <a:p>
            <a:pPr lvl="2"/>
            <a:r>
              <a:rPr lang="en-US" dirty="0"/>
              <a:t>Implement </a:t>
            </a:r>
            <a:r>
              <a:rPr lang="en-US" dirty="0" err="1"/>
              <a:t>virtualizable</a:t>
            </a:r>
            <a:r>
              <a:rPr lang="en-US" dirty="0"/>
              <a:t> device with PCI Express interface.</a:t>
            </a:r>
          </a:p>
          <a:p>
            <a:pPr lvl="2"/>
            <a:r>
              <a:rPr lang="en-US" dirty="0"/>
              <a:t>For example, </a:t>
            </a:r>
            <a:r>
              <a:rPr lang="en-US" b="1" i="1" dirty="0"/>
              <a:t>SR-IOV</a:t>
            </a:r>
            <a:r>
              <a:rPr lang="en-US" dirty="0"/>
              <a:t> or </a:t>
            </a:r>
            <a:r>
              <a:rPr lang="en-US" b="1" i="1" dirty="0"/>
              <a:t>MR-IOV</a:t>
            </a:r>
            <a:r>
              <a:rPr lang="en-US" dirty="0"/>
              <a:t>.</a:t>
            </a:r>
          </a:p>
        </p:txBody>
      </p:sp>
    </p:spTree>
    <p:extLst>
      <p:ext uri="{BB962C8B-B14F-4D97-AF65-F5344CB8AC3E}">
        <p14:creationId xmlns:p14="http://schemas.microsoft.com/office/powerpoint/2010/main" val="32886628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VT-d</a:t>
            </a:r>
          </a:p>
        </p:txBody>
      </p:sp>
      <p:sp>
        <p:nvSpPr>
          <p:cNvPr id="3" name="Content Placeholder 2"/>
          <p:cNvSpPr>
            <a:spLocks noGrp="1"/>
          </p:cNvSpPr>
          <p:nvPr>
            <p:ph idx="1"/>
          </p:nvPr>
        </p:nvSpPr>
        <p:spPr>
          <a:xfrm>
            <a:off x="1120588" y="1751531"/>
            <a:ext cx="8229600" cy="609599"/>
          </a:xfrm>
        </p:spPr>
        <p:txBody>
          <a:bodyPr/>
          <a:lstStyle/>
          <a:p>
            <a:r>
              <a:rPr lang="en-US" dirty="0"/>
              <a:t>Add DMA remapping hardware component.</a:t>
            </a:r>
          </a:p>
        </p:txBody>
      </p:sp>
      <p:pic>
        <p:nvPicPr>
          <p:cNvPr id="1026" name="Picture 2"/>
          <p:cNvPicPr>
            <a:picLocks noChangeAspect="1" noChangeArrowheads="1"/>
          </p:cNvPicPr>
          <p:nvPr/>
        </p:nvPicPr>
        <p:blipFill>
          <a:blip r:embed="rId2" cstate="print"/>
          <a:srcRect/>
          <a:stretch>
            <a:fillRect/>
          </a:stretch>
        </p:blipFill>
        <p:spPr bwMode="auto">
          <a:xfrm>
            <a:off x="2209801" y="2362201"/>
            <a:ext cx="3335337" cy="34385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6570664" y="2362201"/>
            <a:ext cx="3335337" cy="3438525"/>
          </a:xfrm>
          <a:prstGeom prst="rect">
            <a:avLst/>
          </a:prstGeom>
          <a:noFill/>
          <a:ln w="9525">
            <a:noFill/>
            <a:miter lim="800000"/>
            <a:headEnd/>
            <a:tailEnd/>
          </a:ln>
          <a:effectLst/>
        </p:spPr>
      </p:pic>
      <p:sp>
        <p:nvSpPr>
          <p:cNvPr id="7" name="TextBox 6"/>
          <p:cNvSpPr txBox="1"/>
          <p:nvPr/>
        </p:nvSpPr>
        <p:spPr>
          <a:xfrm>
            <a:off x="2496928" y="5891696"/>
            <a:ext cx="2670924" cy="369332"/>
          </a:xfrm>
          <a:prstGeom prst="rect">
            <a:avLst/>
          </a:prstGeom>
          <a:noFill/>
        </p:spPr>
        <p:txBody>
          <a:bodyPr wrap="none" rtlCol="0">
            <a:spAutoFit/>
          </a:bodyPr>
          <a:lstStyle/>
          <a:p>
            <a:r>
              <a:rPr lang="en-US" b="1" i="1" dirty="0">
                <a:effectLst>
                  <a:outerShdw blurRad="50800" dist="38100" dir="2700000" algn="tl" rotWithShape="0">
                    <a:prstClr val="black">
                      <a:alpha val="40000"/>
                    </a:prstClr>
                  </a:outerShdw>
                </a:effectLst>
              </a:rPr>
              <a:t>Software Approach</a:t>
            </a:r>
          </a:p>
        </p:txBody>
      </p:sp>
      <p:sp>
        <p:nvSpPr>
          <p:cNvPr id="8" name="TextBox 7"/>
          <p:cNvSpPr txBox="1"/>
          <p:nvPr/>
        </p:nvSpPr>
        <p:spPr>
          <a:xfrm>
            <a:off x="6853177" y="5943947"/>
            <a:ext cx="2770310" cy="369332"/>
          </a:xfrm>
          <a:prstGeom prst="rect">
            <a:avLst/>
          </a:prstGeom>
          <a:noFill/>
        </p:spPr>
        <p:txBody>
          <a:bodyPr wrap="none" rtlCol="0">
            <a:spAutoFit/>
          </a:bodyPr>
          <a:lstStyle/>
          <a:p>
            <a:r>
              <a:rPr lang="en-US" b="1" i="1" dirty="0">
                <a:effectLst>
                  <a:outerShdw blurRad="50800" dist="38100" dir="2700000" algn="tl" rotWithShape="0">
                    <a:prstClr val="black">
                      <a:alpha val="40000"/>
                    </a:prstClr>
                  </a:outerShdw>
                </a:effectLst>
              </a:rPr>
              <a:t>Hardware Approach</a:t>
            </a:r>
          </a:p>
        </p:txBody>
      </p:sp>
      <p:sp>
        <p:nvSpPr>
          <p:cNvPr id="9" name="Right Arrow 8"/>
          <p:cNvSpPr/>
          <p:nvPr/>
        </p:nvSpPr>
        <p:spPr>
          <a:xfrm>
            <a:off x="5745480" y="4011168"/>
            <a:ext cx="640080" cy="4846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592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 Progress</a:t>
            </a:r>
          </a:p>
        </p:txBody>
      </p:sp>
      <p:sp>
        <p:nvSpPr>
          <p:cNvPr id="3" name="Content Placeholder 2"/>
          <p:cNvSpPr>
            <a:spLocks noGrp="1"/>
          </p:cNvSpPr>
          <p:nvPr>
            <p:ph idx="1"/>
          </p:nvPr>
        </p:nvSpPr>
        <p:spPr>
          <a:xfrm>
            <a:off x="959223" y="1940858"/>
            <a:ext cx="8229600" cy="3886200"/>
          </a:xfrm>
        </p:spPr>
        <p:txBody>
          <a:bodyPr>
            <a:normAutofit/>
          </a:bodyPr>
          <a:lstStyle/>
          <a:p>
            <a:r>
              <a:rPr lang="en-US" dirty="0"/>
              <a:t>Software based sharing</a:t>
            </a:r>
          </a:p>
          <a:p>
            <a:pPr lvl="1"/>
            <a:r>
              <a:rPr lang="en-US" dirty="0"/>
              <a:t>Implement virtualization</a:t>
            </a:r>
            <a:br>
              <a:rPr lang="en-US" dirty="0"/>
            </a:br>
            <a:r>
              <a:rPr lang="en-US" dirty="0"/>
              <a:t>by VMM software stack.</a:t>
            </a:r>
          </a:p>
          <a:p>
            <a:pPr lvl="1"/>
            <a:r>
              <a:rPr lang="en-US" dirty="0"/>
              <a:t>Advantage</a:t>
            </a:r>
          </a:p>
          <a:p>
            <a:pPr lvl="2"/>
            <a:r>
              <a:rPr lang="en-US" dirty="0"/>
              <a:t>Full virtualization without</a:t>
            </a:r>
            <a:br>
              <a:rPr lang="en-US" dirty="0"/>
            </a:br>
            <a:r>
              <a:rPr lang="en-US" dirty="0"/>
              <a:t>special hardware support.</a:t>
            </a:r>
          </a:p>
          <a:p>
            <a:pPr lvl="1"/>
            <a:r>
              <a:rPr lang="en-US" dirty="0"/>
              <a:t>Disadvantage</a:t>
            </a:r>
          </a:p>
          <a:p>
            <a:pPr lvl="2"/>
            <a:r>
              <a:rPr lang="en-US" dirty="0"/>
              <a:t>Significant CPU overhead</a:t>
            </a:r>
            <a:br>
              <a:rPr lang="en-US" dirty="0"/>
            </a:br>
            <a:r>
              <a:rPr lang="en-US" dirty="0"/>
              <a:t>may be required by the</a:t>
            </a:r>
            <a:br>
              <a:rPr lang="en-US" dirty="0"/>
            </a:br>
            <a:r>
              <a:rPr lang="en-US" dirty="0"/>
              <a:t>VMM.</a:t>
            </a:r>
          </a:p>
        </p:txBody>
      </p:sp>
      <p:pic>
        <p:nvPicPr>
          <p:cNvPr id="2050" name="Picture 2"/>
          <p:cNvPicPr>
            <a:picLocks noChangeAspect="1" noChangeArrowheads="1"/>
          </p:cNvPicPr>
          <p:nvPr/>
        </p:nvPicPr>
        <p:blipFill>
          <a:blip r:embed="rId2" cstate="print"/>
          <a:srcRect/>
          <a:stretch>
            <a:fillRect/>
          </a:stretch>
        </p:blipFill>
        <p:spPr bwMode="auto">
          <a:xfrm>
            <a:off x="5362224" y="2182643"/>
            <a:ext cx="4572000" cy="3402629"/>
          </a:xfrm>
          <a:prstGeom prst="rect">
            <a:avLst/>
          </a:prstGeom>
          <a:noFill/>
          <a:ln w="9525">
            <a:noFill/>
            <a:miter lim="800000"/>
            <a:headEnd/>
            <a:tailEnd/>
          </a:ln>
        </p:spPr>
      </p:pic>
    </p:spTree>
    <p:extLst>
      <p:ext uri="{BB962C8B-B14F-4D97-AF65-F5344CB8AC3E}">
        <p14:creationId xmlns:p14="http://schemas.microsoft.com/office/powerpoint/2010/main" val="29044047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IO Virtualization Progress</a:t>
            </a:r>
            <a:endParaRPr lang="en-US" dirty="0"/>
          </a:p>
        </p:txBody>
      </p:sp>
      <p:sp>
        <p:nvSpPr>
          <p:cNvPr id="3" name="Content Placeholder 2"/>
          <p:cNvSpPr>
            <a:spLocks noGrp="1"/>
          </p:cNvSpPr>
          <p:nvPr>
            <p:ph idx="1"/>
          </p:nvPr>
        </p:nvSpPr>
        <p:spPr/>
        <p:txBody>
          <a:bodyPr/>
          <a:lstStyle/>
          <a:p>
            <a:r>
              <a:rPr lang="en-US" dirty="0"/>
              <a:t>Hardware direct assignment</a:t>
            </a:r>
          </a:p>
          <a:p>
            <a:pPr lvl="1"/>
            <a:r>
              <a:rPr lang="en-US" dirty="0"/>
              <a:t>Implement virtualization</a:t>
            </a:r>
            <a:br>
              <a:rPr lang="en-US" dirty="0"/>
            </a:br>
            <a:r>
              <a:rPr lang="en-US" dirty="0"/>
              <a:t>with Intel VT-x and VT-d</a:t>
            </a:r>
            <a:br>
              <a:rPr lang="en-US" dirty="0"/>
            </a:br>
            <a:r>
              <a:rPr lang="en-US" dirty="0"/>
              <a:t>supports.</a:t>
            </a:r>
          </a:p>
          <a:p>
            <a:pPr lvl="1"/>
            <a:r>
              <a:rPr lang="en-US" dirty="0"/>
              <a:t>Advantage</a:t>
            </a:r>
          </a:p>
          <a:p>
            <a:pPr lvl="2"/>
            <a:r>
              <a:rPr lang="en-US" dirty="0"/>
              <a:t>Data access bypass VMM.</a:t>
            </a:r>
          </a:p>
          <a:p>
            <a:pPr lvl="2"/>
            <a:r>
              <a:rPr lang="en-US" dirty="0"/>
              <a:t>Improve IO performance.</a:t>
            </a:r>
          </a:p>
          <a:p>
            <a:pPr lvl="1"/>
            <a:r>
              <a:rPr lang="en-US" dirty="0"/>
              <a:t>Disadvantage</a:t>
            </a:r>
          </a:p>
          <a:p>
            <a:pPr lvl="2"/>
            <a:r>
              <a:rPr lang="en-US" dirty="0"/>
              <a:t>Dedicate physical device</a:t>
            </a:r>
            <a:br>
              <a:rPr lang="en-US" dirty="0"/>
            </a:br>
            <a:r>
              <a:rPr lang="en-US" dirty="0"/>
              <a:t>assignment limit the system</a:t>
            </a:r>
            <a:br>
              <a:rPr lang="en-US" dirty="0"/>
            </a:br>
            <a:r>
              <a:rPr lang="en-US" dirty="0"/>
              <a:t>scalability.</a:t>
            </a:r>
          </a:p>
        </p:txBody>
      </p:sp>
      <p:pic>
        <p:nvPicPr>
          <p:cNvPr id="3074" name="Picture 2"/>
          <p:cNvPicPr>
            <a:picLocks noChangeAspect="1" noChangeArrowheads="1"/>
          </p:cNvPicPr>
          <p:nvPr/>
        </p:nvPicPr>
        <p:blipFill>
          <a:blip r:embed="rId2" cstate="print"/>
          <a:srcRect/>
          <a:stretch>
            <a:fillRect/>
          </a:stretch>
        </p:blipFill>
        <p:spPr bwMode="auto">
          <a:xfrm>
            <a:off x="5867400" y="2362200"/>
            <a:ext cx="4572000" cy="3763308"/>
          </a:xfrm>
          <a:prstGeom prst="rect">
            <a:avLst/>
          </a:prstGeom>
          <a:noFill/>
          <a:ln w="9525">
            <a:noFill/>
            <a:miter lim="800000"/>
            <a:headEnd/>
            <a:tailEnd/>
          </a:ln>
        </p:spPr>
      </p:pic>
    </p:spTree>
    <p:extLst>
      <p:ext uri="{BB962C8B-B14F-4D97-AF65-F5344CB8AC3E}">
        <p14:creationId xmlns:p14="http://schemas.microsoft.com/office/powerpoint/2010/main" val="4124404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IO Virtualization Progress</a:t>
            </a:r>
            <a:endParaRPr lang="en-US" dirty="0"/>
          </a:p>
        </p:txBody>
      </p:sp>
      <p:sp>
        <p:nvSpPr>
          <p:cNvPr id="3" name="Content Placeholder 2"/>
          <p:cNvSpPr>
            <a:spLocks noGrp="1"/>
          </p:cNvSpPr>
          <p:nvPr>
            <p:ph idx="1"/>
          </p:nvPr>
        </p:nvSpPr>
        <p:spPr/>
        <p:txBody>
          <a:bodyPr/>
          <a:lstStyle/>
          <a:p>
            <a:r>
              <a:rPr lang="en-US" dirty="0"/>
              <a:t>New industrial standard</a:t>
            </a:r>
          </a:p>
          <a:p>
            <a:pPr lvl="1"/>
            <a:r>
              <a:rPr lang="en-US" dirty="0"/>
              <a:t>Instead of implementing virtualization in CPU or memory only, industry came up with new IO virtualization standard in PCI Express devices.</a:t>
            </a:r>
          </a:p>
          <a:p>
            <a:pPr lvl="1"/>
            <a:r>
              <a:rPr lang="en-US" dirty="0"/>
              <a:t>Advantages</a:t>
            </a:r>
          </a:p>
          <a:p>
            <a:pPr lvl="2"/>
            <a:r>
              <a:rPr lang="en-US" dirty="0"/>
              <a:t>Fully collaboration with</a:t>
            </a:r>
            <a:br>
              <a:rPr lang="en-US" dirty="0"/>
            </a:br>
            <a:r>
              <a:rPr lang="en-US" dirty="0"/>
              <a:t>physical hardware devices.</a:t>
            </a:r>
          </a:p>
          <a:p>
            <a:pPr lvl="2"/>
            <a:r>
              <a:rPr lang="en-US" dirty="0"/>
              <a:t>Improve system scalability.</a:t>
            </a:r>
          </a:p>
          <a:p>
            <a:pPr lvl="2"/>
            <a:r>
              <a:rPr lang="en-US" dirty="0"/>
              <a:t>Improve system agility.</a:t>
            </a:r>
          </a:p>
          <a:p>
            <a:pPr lvl="1"/>
            <a:r>
              <a:rPr lang="en-US" dirty="0"/>
              <a:t>Disadvantages</a:t>
            </a:r>
          </a:p>
          <a:p>
            <a:pPr lvl="2"/>
            <a:r>
              <a:rPr lang="en-US" dirty="0"/>
              <a:t>IO devices must implement</a:t>
            </a:r>
            <a:br>
              <a:rPr lang="en-US" dirty="0"/>
            </a:br>
            <a:r>
              <a:rPr lang="en-US" dirty="0"/>
              <a:t>with new specification.</a:t>
            </a:r>
            <a:br>
              <a:rPr lang="en-US" dirty="0"/>
            </a:br>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5362224" y="2998694"/>
            <a:ext cx="4572000" cy="3479938"/>
          </a:xfrm>
          <a:prstGeom prst="rect">
            <a:avLst/>
          </a:prstGeom>
          <a:noFill/>
          <a:ln w="9525">
            <a:noFill/>
            <a:miter lim="800000"/>
            <a:headEnd/>
            <a:tailEnd/>
          </a:ln>
        </p:spPr>
      </p:pic>
    </p:spTree>
    <p:extLst>
      <p:ext uri="{BB962C8B-B14F-4D97-AF65-F5344CB8AC3E}">
        <p14:creationId xmlns:p14="http://schemas.microsoft.com/office/powerpoint/2010/main" val="3171496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Architecture</a:t>
            </a:r>
          </a:p>
        </p:txBody>
      </p:sp>
      <p:sp>
        <p:nvSpPr>
          <p:cNvPr id="3" name="Content Placeholder 2"/>
          <p:cNvSpPr>
            <a:spLocks noGrp="1"/>
          </p:cNvSpPr>
          <p:nvPr>
            <p:ph idx="1"/>
          </p:nvPr>
        </p:nvSpPr>
        <p:spPr/>
        <p:txBody>
          <a:bodyPr/>
          <a:lstStyle/>
          <a:p>
            <a:r>
              <a:rPr lang="en-US" dirty="0"/>
              <a:t>Modern CPU status is usually classified as several modes.</a:t>
            </a:r>
          </a:p>
          <a:p>
            <a:r>
              <a:rPr lang="en-US" dirty="0"/>
              <a:t>In general, we conceptually divide them into two modes :</a:t>
            </a:r>
          </a:p>
          <a:p>
            <a:pPr lvl="1"/>
            <a:r>
              <a:rPr lang="en-US" dirty="0"/>
              <a:t>Kernel mode (Ring 0)</a:t>
            </a:r>
          </a:p>
          <a:p>
            <a:pPr lvl="2"/>
            <a:r>
              <a:rPr lang="en-US" dirty="0"/>
              <a:t>CPU may perform any operation allowed by its architecture, including any instruction execution, IO operation, area of memory access, and so on.</a:t>
            </a:r>
          </a:p>
          <a:p>
            <a:pPr lvl="2"/>
            <a:r>
              <a:rPr lang="en-US" dirty="0"/>
              <a:t>Traditional OS kernel runs in Ring 1 mode.</a:t>
            </a:r>
          </a:p>
          <a:p>
            <a:pPr lvl="1"/>
            <a:r>
              <a:rPr lang="en-US" dirty="0"/>
              <a:t>User mode (Ring 1 ~ 3)</a:t>
            </a:r>
          </a:p>
          <a:p>
            <a:pPr lvl="2"/>
            <a:r>
              <a:rPr lang="en-US" dirty="0"/>
              <a:t>CPU can typically only execute a subset of those available instructions in kernel mode.</a:t>
            </a:r>
          </a:p>
          <a:p>
            <a:pPr lvl="2"/>
            <a:r>
              <a:rPr lang="en-US" dirty="0"/>
              <a:t>Traditional application runs in Ring 3 mode.</a:t>
            </a:r>
          </a:p>
        </p:txBody>
      </p:sp>
      <p:pic>
        <p:nvPicPr>
          <p:cNvPr id="2050" name="Picture 2" descr="http://t0.gstatic.com/images?q=tbn:y0yQt160_6L77M:http://www.codinghorror.com/blog/images/cpu-ring-model-2.png&amp;t=1"/>
          <p:cNvPicPr>
            <a:picLocks noChangeAspect="1" noChangeArrowheads="1"/>
          </p:cNvPicPr>
          <p:nvPr/>
        </p:nvPicPr>
        <p:blipFill>
          <a:blip r:embed="rId2" cstate="print"/>
          <a:srcRect/>
          <a:stretch>
            <a:fillRect/>
          </a:stretch>
        </p:blipFill>
        <p:spPr bwMode="auto">
          <a:xfrm>
            <a:off x="7543800" y="4572001"/>
            <a:ext cx="2895600" cy="2141191"/>
          </a:xfrm>
          <a:prstGeom prst="rect">
            <a:avLst/>
          </a:prstGeom>
          <a:noFill/>
        </p:spPr>
      </p:pic>
    </p:spTree>
    <p:extLst>
      <p:ext uri="{BB962C8B-B14F-4D97-AF65-F5344CB8AC3E}">
        <p14:creationId xmlns:p14="http://schemas.microsoft.com/office/powerpoint/2010/main" val="3232105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Root – IO Virtualization</a:t>
            </a:r>
          </a:p>
        </p:txBody>
      </p:sp>
      <p:sp>
        <p:nvSpPr>
          <p:cNvPr id="3" name="Content Placeholder 2"/>
          <p:cNvSpPr>
            <a:spLocks noGrp="1"/>
          </p:cNvSpPr>
          <p:nvPr>
            <p:ph idx="1"/>
          </p:nvPr>
        </p:nvSpPr>
        <p:spPr/>
        <p:txBody>
          <a:bodyPr>
            <a:normAutofit/>
          </a:bodyPr>
          <a:lstStyle/>
          <a:p>
            <a:endParaRPr lang="en-US" dirty="0"/>
          </a:p>
          <a:p>
            <a:r>
              <a:rPr lang="en-US" dirty="0"/>
              <a:t>What is SR-IOV ?</a:t>
            </a:r>
          </a:p>
          <a:p>
            <a:pPr lvl="1"/>
            <a:r>
              <a:rPr lang="en-US" dirty="0"/>
              <a:t>The PCI-SIG Single Root I/O Virtualization and Sharing (SR-IOV) specification defines a standardized mechanism to create natively shared devices.</a:t>
            </a:r>
            <a:br>
              <a:rPr lang="en-US" dirty="0"/>
            </a:br>
            <a:endParaRPr lang="en-US" dirty="0"/>
          </a:p>
          <a:p>
            <a:r>
              <a:rPr lang="en-US" dirty="0"/>
              <a:t>Basic components :</a:t>
            </a:r>
          </a:p>
          <a:p>
            <a:pPr lvl="1"/>
            <a:r>
              <a:rPr lang="en-US" dirty="0"/>
              <a:t>Physical Functions (PFs):</a:t>
            </a:r>
          </a:p>
          <a:p>
            <a:pPr lvl="2"/>
            <a:r>
              <a:rPr lang="en-US" dirty="0"/>
              <a:t>These are full </a:t>
            </a:r>
            <a:r>
              <a:rPr lang="en-US" dirty="0" err="1"/>
              <a:t>PCIe</a:t>
            </a:r>
            <a:r>
              <a:rPr lang="en-US" dirty="0"/>
              <a:t> functions that include the SR-IOV Extended Capability.</a:t>
            </a:r>
          </a:p>
          <a:p>
            <a:pPr lvl="2"/>
            <a:r>
              <a:rPr lang="en-US" dirty="0"/>
              <a:t>The capability is used to configure and manage the SR-IOV functionality. </a:t>
            </a:r>
          </a:p>
          <a:p>
            <a:pPr lvl="1"/>
            <a:r>
              <a:rPr lang="en-US" dirty="0"/>
              <a:t>Virtual Functions (VFs):</a:t>
            </a:r>
          </a:p>
          <a:p>
            <a:pPr lvl="2"/>
            <a:r>
              <a:rPr lang="en-US" dirty="0"/>
              <a:t>These are “lightweight” </a:t>
            </a:r>
            <a:r>
              <a:rPr lang="en-US" dirty="0" err="1"/>
              <a:t>PCIe</a:t>
            </a:r>
            <a:r>
              <a:rPr lang="en-US" dirty="0"/>
              <a:t> functions that contain the resources necessary for data movement but have a carefully minimized set of configuration resources. </a:t>
            </a:r>
          </a:p>
          <a:p>
            <a:endParaRPr lang="en-US" dirty="0"/>
          </a:p>
        </p:txBody>
      </p:sp>
    </p:spTree>
    <p:extLst>
      <p:ext uri="{BB962C8B-B14F-4D97-AF65-F5344CB8AC3E}">
        <p14:creationId xmlns:p14="http://schemas.microsoft.com/office/powerpoint/2010/main" val="19469425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Root – IO Virtualization</a:t>
            </a:r>
          </a:p>
        </p:txBody>
      </p:sp>
      <p:sp>
        <p:nvSpPr>
          <p:cNvPr id="3" name="Content Placeholder 2"/>
          <p:cNvSpPr>
            <a:spLocks noGrp="1"/>
          </p:cNvSpPr>
          <p:nvPr>
            <p:ph idx="1"/>
          </p:nvPr>
        </p:nvSpPr>
        <p:spPr>
          <a:xfrm>
            <a:off x="838201" y="1862419"/>
            <a:ext cx="4267200" cy="4525963"/>
          </a:xfrm>
        </p:spPr>
        <p:txBody>
          <a:bodyPr/>
          <a:lstStyle/>
          <a:p>
            <a:r>
              <a:rPr lang="en-US" dirty="0"/>
              <a:t>SR-IOV works with VMM :</a:t>
            </a:r>
          </a:p>
          <a:p>
            <a:pPr lvl="1"/>
            <a:r>
              <a:rPr lang="en-US" dirty="0"/>
              <a:t>VMM</a:t>
            </a:r>
          </a:p>
          <a:p>
            <a:pPr lvl="2"/>
            <a:r>
              <a:rPr lang="en-US" dirty="0"/>
              <a:t>An SR-IOV-capable device</a:t>
            </a:r>
            <a:br>
              <a:rPr lang="en-US" dirty="0"/>
            </a:br>
            <a:r>
              <a:rPr lang="en-US" dirty="0"/>
              <a:t>can be configured to appear</a:t>
            </a:r>
            <a:br>
              <a:rPr lang="en-US" dirty="0"/>
            </a:br>
            <a:r>
              <a:rPr lang="en-US" dirty="0"/>
              <a:t>in the PCI configuration</a:t>
            </a:r>
            <a:br>
              <a:rPr lang="en-US" dirty="0"/>
            </a:br>
            <a:r>
              <a:rPr lang="en-US" dirty="0"/>
              <a:t>space as multiple functions.</a:t>
            </a:r>
          </a:p>
          <a:p>
            <a:pPr lvl="1"/>
            <a:r>
              <a:rPr lang="en-US" dirty="0"/>
              <a:t>VM</a:t>
            </a:r>
          </a:p>
          <a:p>
            <a:pPr lvl="2"/>
            <a:r>
              <a:rPr lang="en-US" dirty="0"/>
              <a:t>The VMM assigns one or</a:t>
            </a:r>
            <a:br>
              <a:rPr lang="en-US" dirty="0"/>
            </a:br>
            <a:r>
              <a:rPr lang="en-US" dirty="0"/>
              <a:t>more VFs to a VM by</a:t>
            </a:r>
            <a:br>
              <a:rPr lang="en-US" dirty="0"/>
            </a:br>
            <a:r>
              <a:rPr lang="en-US" dirty="0"/>
              <a:t>mapping the actual</a:t>
            </a:r>
            <a:br>
              <a:rPr lang="en-US" dirty="0"/>
            </a:br>
            <a:r>
              <a:rPr lang="en-US" dirty="0"/>
              <a:t>configuration space the VFs</a:t>
            </a:r>
            <a:br>
              <a:rPr lang="en-US" dirty="0"/>
            </a:br>
            <a:r>
              <a:rPr lang="en-US" dirty="0"/>
              <a:t>to the configuration space</a:t>
            </a:r>
            <a:br>
              <a:rPr lang="en-US" dirty="0"/>
            </a:br>
            <a:r>
              <a:rPr lang="en-US" dirty="0"/>
              <a:t>presented to the virtual</a:t>
            </a:r>
            <a:br>
              <a:rPr lang="en-US" dirty="0"/>
            </a:br>
            <a:r>
              <a:rPr lang="en-US" dirty="0"/>
              <a:t>machine by the VMM. </a:t>
            </a:r>
          </a:p>
        </p:txBody>
      </p:sp>
      <p:pic>
        <p:nvPicPr>
          <p:cNvPr id="4" name="Picture 2"/>
          <p:cNvPicPr>
            <a:picLocks noChangeAspect="1" noChangeArrowheads="1"/>
          </p:cNvPicPr>
          <p:nvPr/>
        </p:nvPicPr>
        <p:blipFill>
          <a:blip r:embed="rId2" cstate="print"/>
          <a:srcRect/>
          <a:stretch>
            <a:fillRect/>
          </a:stretch>
        </p:blipFill>
        <p:spPr bwMode="auto">
          <a:xfrm>
            <a:off x="5386212" y="2209799"/>
            <a:ext cx="4572000" cy="3831201"/>
          </a:xfrm>
          <a:prstGeom prst="rect">
            <a:avLst/>
          </a:prstGeom>
          <a:noFill/>
          <a:ln w="9525">
            <a:noFill/>
            <a:miter lim="800000"/>
            <a:headEnd/>
            <a:tailEnd/>
          </a:ln>
        </p:spPr>
      </p:pic>
    </p:spTree>
    <p:extLst>
      <p:ext uri="{BB962C8B-B14F-4D97-AF65-F5344CB8AC3E}">
        <p14:creationId xmlns:p14="http://schemas.microsoft.com/office/powerpoint/2010/main" val="38065729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 Summary</a:t>
            </a:r>
          </a:p>
        </p:txBody>
      </p:sp>
      <p:sp>
        <p:nvSpPr>
          <p:cNvPr id="3" name="Content Placeholder 2"/>
          <p:cNvSpPr>
            <a:spLocks noGrp="1"/>
          </p:cNvSpPr>
          <p:nvPr>
            <p:ph idx="1"/>
          </p:nvPr>
        </p:nvSpPr>
        <p:spPr>
          <a:xfrm>
            <a:off x="838201" y="1909482"/>
            <a:ext cx="8229600" cy="4724400"/>
          </a:xfrm>
        </p:spPr>
        <p:txBody>
          <a:bodyPr/>
          <a:lstStyle/>
          <a:p>
            <a:r>
              <a:rPr lang="en-US" dirty="0"/>
              <a:t>IO subsystem architecture</a:t>
            </a:r>
          </a:p>
          <a:p>
            <a:pPr lvl="1"/>
            <a:r>
              <a:rPr lang="en-US" dirty="0"/>
              <a:t>Port Mapped IO vs. Memory Mapped IO</a:t>
            </a:r>
          </a:p>
          <a:p>
            <a:pPr lvl="1"/>
            <a:r>
              <a:rPr lang="en-US" dirty="0"/>
              <a:t>Direct Memory Access (DMA)</a:t>
            </a:r>
          </a:p>
          <a:p>
            <a:pPr lvl="1"/>
            <a:r>
              <a:rPr lang="en-US" dirty="0"/>
              <a:t>PCI / PCI Express</a:t>
            </a:r>
            <a:br>
              <a:rPr lang="en-US" dirty="0"/>
            </a:br>
            <a:endParaRPr lang="en-US" dirty="0"/>
          </a:p>
          <a:p>
            <a:r>
              <a:rPr lang="en-US" dirty="0"/>
              <a:t>IO virtualization</a:t>
            </a:r>
          </a:p>
          <a:p>
            <a:pPr lvl="1"/>
            <a:r>
              <a:rPr lang="en-US" dirty="0"/>
              <a:t>Three implementation layers</a:t>
            </a:r>
          </a:p>
          <a:p>
            <a:pPr lvl="1"/>
            <a:r>
              <a:rPr lang="en-US" dirty="0"/>
              <a:t>IO virtualization paradigm with device model</a:t>
            </a:r>
            <a:br>
              <a:rPr lang="en-US" dirty="0"/>
            </a:br>
            <a:endParaRPr lang="en-US" dirty="0"/>
          </a:p>
          <a:p>
            <a:r>
              <a:rPr lang="en-US" dirty="0"/>
              <a:t>Hardware assistance</a:t>
            </a:r>
          </a:p>
          <a:p>
            <a:pPr lvl="1"/>
            <a:r>
              <a:rPr lang="en-US" dirty="0"/>
              <a:t>DMA remapping hardware</a:t>
            </a:r>
          </a:p>
          <a:p>
            <a:pPr lvl="1"/>
            <a:r>
              <a:rPr lang="en-US" dirty="0"/>
              <a:t>Single Root – IO Virtualization specification</a:t>
            </a:r>
          </a:p>
        </p:txBody>
      </p:sp>
    </p:spTree>
    <p:extLst>
      <p:ext uri="{BB962C8B-B14F-4D97-AF65-F5344CB8AC3E}">
        <p14:creationId xmlns:p14="http://schemas.microsoft.com/office/powerpoint/2010/main" val="757433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Virtualization Ecosystem</a:t>
            </a:r>
          </a:p>
        </p:txBody>
      </p:sp>
      <p:sp>
        <p:nvSpPr>
          <p:cNvPr id="3" name="Text Placeholder 2"/>
          <p:cNvSpPr>
            <a:spLocks noGrp="1"/>
          </p:cNvSpPr>
          <p:nvPr>
            <p:ph type="body" idx="1"/>
          </p:nvPr>
        </p:nvSpPr>
        <p:spPr/>
        <p:txBody>
          <a:bodyPr/>
          <a:lstStyle/>
          <a:p>
            <a:r>
              <a:rPr lang="en-US" dirty="0">
                <a:solidFill>
                  <a:srgbClr val="C00000"/>
                </a:solidFill>
              </a:rPr>
              <a:t>VMware  Xen  KVM Hyper-V</a:t>
            </a:r>
          </a:p>
        </p:txBody>
      </p:sp>
    </p:spTree>
    <p:extLst>
      <p:ext uri="{BB962C8B-B14F-4D97-AF65-F5344CB8AC3E}">
        <p14:creationId xmlns:p14="http://schemas.microsoft.com/office/powerpoint/2010/main" val="8913387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VMware</a:t>
            </a:r>
          </a:p>
        </p:txBody>
      </p:sp>
      <p:sp>
        <p:nvSpPr>
          <p:cNvPr id="3" name="Content Placeholder 2"/>
          <p:cNvSpPr>
            <a:spLocks noGrp="1"/>
          </p:cNvSpPr>
          <p:nvPr>
            <p:ph idx="1"/>
          </p:nvPr>
        </p:nvSpPr>
        <p:spPr>
          <a:xfrm>
            <a:off x="1042812" y="1905001"/>
            <a:ext cx="4343400" cy="4525963"/>
          </a:xfrm>
        </p:spPr>
        <p:txBody>
          <a:bodyPr>
            <a:normAutofit/>
          </a:bodyPr>
          <a:lstStyle/>
          <a:p>
            <a:r>
              <a:rPr lang="en-US" dirty="0"/>
              <a:t>Basic properties :</a:t>
            </a:r>
          </a:p>
          <a:p>
            <a:pPr lvl="1"/>
            <a:r>
              <a:rPr lang="en-US" dirty="0"/>
              <a:t>Separate OS and hardware – </a:t>
            </a:r>
            <a:br>
              <a:rPr lang="en-US" dirty="0"/>
            </a:br>
            <a:r>
              <a:rPr lang="en-US" dirty="0"/>
              <a:t>break hardware dependencies</a:t>
            </a:r>
          </a:p>
          <a:p>
            <a:pPr lvl="1"/>
            <a:r>
              <a:rPr lang="en-US" dirty="0"/>
              <a:t>OS and Application as single unit by encapsulation</a:t>
            </a:r>
          </a:p>
          <a:p>
            <a:pPr lvl="1"/>
            <a:r>
              <a:rPr lang="en-US" dirty="0"/>
              <a:t>Strong fault and security isolation</a:t>
            </a:r>
          </a:p>
          <a:p>
            <a:pPr lvl="1"/>
            <a:r>
              <a:rPr lang="en-US" dirty="0"/>
              <a:t>Standard, HW independent environments can be provisioned anywhere</a:t>
            </a:r>
          </a:p>
          <a:p>
            <a:pPr lvl="1"/>
            <a:r>
              <a:rPr lang="en-US" dirty="0"/>
              <a:t>Flexibility to chose the right OS for the right application</a:t>
            </a:r>
          </a:p>
        </p:txBody>
      </p:sp>
      <p:pic>
        <p:nvPicPr>
          <p:cNvPr id="4" name="Picture 3" descr="3_app"/>
          <p:cNvPicPr>
            <a:picLocks noChangeAspect="1" noChangeArrowheads="1"/>
          </p:cNvPicPr>
          <p:nvPr/>
        </p:nvPicPr>
        <p:blipFill>
          <a:blip r:embed="rId2" cstate="print"/>
          <a:srcRect/>
          <a:stretch>
            <a:fillRect/>
          </a:stretch>
        </p:blipFill>
        <p:spPr bwMode="auto">
          <a:xfrm>
            <a:off x="5743224" y="1905001"/>
            <a:ext cx="4191000" cy="4092575"/>
          </a:xfrm>
          <a:prstGeom prst="rect">
            <a:avLst/>
          </a:prstGeom>
          <a:noFill/>
          <a:ln w="9525">
            <a:noFill/>
            <a:miter lim="800000"/>
            <a:headEnd/>
            <a:tailEnd/>
          </a:ln>
        </p:spPr>
      </p:pic>
    </p:spTree>
    <p:extLst>
      <p:ext uri="{BB962C8B-B14F-4D97-AF65-F5344CB8AC3E}">
        <p14:creationId xmlns:p14="http://schemas.microsoft.com/office/powerpoint/2010/main" val="3219652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VMware Virtualization Stack</a:t>
            </a:r>
          </a:p>
        </p:txBody>
      </p:sp>
      <p:pic>
        <p:nvPicPr>
          <p:cNvPr id="6146" name="Picture 2"/>
          <p:cNvPicPr>
            <a:picLocks noChangeAspect="1" noChangeArrowheads="1"/>
          </p:cNvPicPr>
          <p:nvPr/>
        </p:nvPicPr>
        <p:blipFill>
          <a:blip r:embed="rId2" cstate="print"/>
          <a:srcRect/>
          <a:stretch>
            <a:fillRect/>
          </a:stretch>
        </p:blipFill>
        <p:spPr bwMode="auto">
          <a:xfrm>
            <a:off x="1076149" y="1832723"/>
            <a:ext cx="8620125" cy="4657725"/>
          </a:xfrm>
          <a:prstGeom prst="rect">
            <a:avLst/>
          </a:prstGeom>
          <a:noFill/>
          <a:ln w="9525">
            <a:noFill/>
            <a:miter lim="800000"/>
            <a:headEnd/>
            <a:tailEnd/>
          </a:ln>
          <a:effectLst/>
        </p:spPr>
      </p:pic>
    </p:spTree>
    <p:extLst>
      <p:ext uri="{BB962C8B-B14F-4D97-AF65-F5344CB8AC3E}">
        <p14:creationId xmlns:p14="http://schemas.microsoft.com/office/powerpoint/2010/main" val="30647311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VMware Major Products</a:t>
            </a:r>
          </a:p>
        </p:txBody>
      </p:sp>
      <p:sp>
        <p:nvSpPr>
          <p:cNvPr id="3" name="Content Placeholder 2"/>
          <p:cNvSpPr>
            <a:spLocks noGrp="1"/>
          </p:cNvSpPr>
          <p:nvPr>
            <p:ph idx="1"/>
          </p:nvPr>
        </p:nvSpPr>
        <p:spPr/>
        <p:txBody>
          <a:bodyPr/>
          <a:lstStyle/>
          <a:p>
            <a:endParaRPr lang="en-US" dirty="0"/>
          </a:p>
          <a:p>
            <a:r>
              <a:rPr lang="en-US" dirty="0"/>
              <a:t>VMware GSX Server</a:t>
            </a:r>
          </a:p>
          <a:p>
            <a:pPr lvl="1"/>
            <a:r>
              <a:rPr lang="en-US" dirty="0"/>
              <a:t>Run multiple servers on your server</a:t>
            </a:r>
          </a:p>
          <a:p>
            <a:pPr lvl="1"/>
            <a:r>
              <a:rPr lang="en-US" dirty="0"/>
              <a:t>Hosted Architecture</a:t>
            </a:r>
          </a:p>
          <a:p>
            <a:pPr lvl="1"/>
            <a:r>
              <a:rPr lang="en-US" dirty="0"/>
              <a:t>Available for Linux hosts and Windows hosts</a:t>
            </a:r>
            <a:br>
              <a:rPr lang="en-US" dirty="0"/>
            </a:br>
            <a:endParaRPr lang="en-US" dirty="0"/>
          </a:p>
          <a:p>
            <a:r>
              <a:rPr lang="en-US" dirty="0"/>
              <a:t>VMware ESX Server</a:t>
            </a:r>
          </a:p>
          <a:p>
            <a:pPr lvl="1"/>
            <a:r>
              <a:rPr lang="en-US" dirty="0"/>
              <a:t>Quality of Service</a:t>
            </a:r>
          </a:p>
          <a:p>
            <a:pPr lvl="1"/>
            <a:r>
              <a:rPr lang="en-US" dirty="0"/>
              <a:t>High-performance I/O</a:t>
            </a:r>
          </a:p>
          <a:p>
            <a:pPr lvl="1"/>
            <a:r>
              <a:rPr lang="en-US" dirty="0"/>
              <a:t>Host-less Architecture ( bare-metal )</a:t>
            </a:r>
          </a:p>
          <a:p>
            <a:endParaRPr lang="en-US" dirty="0"/>
          </a:p>
        </p:txBody>
      </p:sp>
    </p:spTree>
    <p:extLst>
      <p:ext uri="{BB962C8B-B14F-4D97-AF65-F5344CB8AC3E}">
        <p14:creationId xmlns:p14="http://schemas.microsoft.com/office/powerpoint/2010/main" val="94024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VMware GSX Server Architecture</a:t>
            </a:r>
          </a:p>
        </p:txBody>
      </p:sp>
      <p:pic>
        <p:nvPicPr>
          <p:cNvPr id="7171" name="Picture 3"/>
          <p:cNvPicPr>
            <a:picLocks noGrp="1" noChangeAspect="1" noChangeArrowheads="1"/>
          </p:cNvPicPr>
          <p:nvPr>
            <p:ph idx="1"/>
          </p:nvPr>
        </p:nvPicPr>
        <p:blipFill>
          <a:blip r:embed="rId2" cstate="print"/>
          <a:srcRect/>
          <a:stretch>
            <a:fillRect/>
          </a:stretch>
        </p:blipFill>
        <p:spPr bwMode="auto">
          <a:xfrm>
            <a:off x="1531657" y="1781609"/>
            <a:ext cx="7918450" cy="4395075"/>
          </a:xfrm>
          <a:prstGeom prst="rect">
            <a:avLst/>
          </a:prstGeom>
          <a:noFill/>
          <a:ln w="9525">
            <a:noFill/>
            <a:miter lim="800000"/>
            <a:headEnd/>
            <a:tailEnd/>
          </a:ln>
          <a:effectLst/>
        </p:spPr>
      </p:pic>
    </p:spTree>
    <p:extLst>
      <p:ext uri="{BB962C8B-B14F-4D97-AF65-F5344CB8AC3E}">
        <p14:creationId xmlns:p14="http://schemas.microsoft.com/office/powerpoint/2010/main" val="17560962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VMware ESX Server Architecture</a:t>
            </a:r>
          </a:p>
        </p:txBody>
      </p:sp>
      <p:pic>
        <p:nvPicPr>
          <p:cNvPr id="8194" name="Picture 2"/>
          <p:cNvPicPr>
            <a:picLocks noChangeAspect="1" noChangeArrowheads="1"/>
          </p:cNvPicPr>
          <p:nvPr/>
        </p:nvPicPr>
        <p:blipFill>
          <a:blip r:embed="rId2" cstate="print"/>
          <a:srcRect/>
          <a:stretch>
            <a:fillRect/>
          </a:stretch>
        </p:blipFill>
        <p:spPr bwMode="auto">
          <a:xfrm>
            <a:off x="1006196" y="2124636"/>
            <a:ext cx="8510587" cy="3908425"/>
          </a:xfrm>
          <a:prstGeom prst="rect">
            <a:avLst/>
          </a:prstGeom>
          <a:noFill/>
          <a:ln w="9525">
            <a:noFill/>
            <a:miter lim="800000"/>
            <a:headEnd/>
            <a:tailEnd/>
          </a:ln>
          <a:effectLst/>
        </p:spPr>
      </p:pic>
    </p:spTree>
    <p:extLst>
      <p:ext uri="{BB962C8B-B14F-4D97-AF65-F5344CB8AC3E}">
        <p14:creationId xmlns:p14="http://schemas.microsoft.com/office/powerpoint/2010/main" val="14411589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Xen</a:t>
            </a:r>
            <a:endParaRPr lang="en-US" dirty="0"/>
          </a:p>
        </p:txBody>
      </p:sp>
      <p:sp>
        <p:nvSpPr>
          <p:cNvPr id="3" name="Content Placeholder 2"/>
          <p:cNvSpPr>
            <a:spLocks noGrp="1"/>
          </p:cNvSpPr>
          <p:nvPr>
            <p:ph idx="1"/>
          </p:nvPr>
        </p:nvSpPr>
        <p:spPr>
          <a:xfrm>
            <a:off x="959224" y="1770530"/>
            <a:ext cx="8229600" cy="5257800"/>
          </a:xfrm>
        </p:spPr>
        <p:txBody>
          <a:bodyPr>
            <a:noAutofit/>
          </a:bodyPr>
          <a:lstStyle/>
          <a:p>
            <a:r>
              <a:rPr lang="en-US" dirty="0"/>
              <a:t>Basic properties :</a:t>
            </a:r>
          </a:p>
          <a:p>
            <a:pPr lvl="1"/>
            <a:r>
              <a:rPr lang="en-US" dirty="0"/>
              <a:t>Para-virtualization</a:t>
            </a:r>
          </a:p>
          <a:p>
            <a:pPr lvl="2"/>
            <a:r>
              <a:rPr lang="en-US" dirty="0"/>
              <a:t>Achieve high performance even on its host architecture (x86) which has a reputation for non-cooperation with traditional virtualization techniques.</a:t>
            </a:r>
          </a:p>
          <a:p>
            <a:pPr lvl="1"/>
            <a:r>
              <a:rPr lang="en-US" dirty="0"/>
              <a:t>Hardware assisted virtualization</a:t>
            </a:r>
          </a:p>
          <a:p>
            <a:pPr lvl="2"/>
            <a:r>
              <a:rPr lang="en-US" dirty="0"/>
              <a:t>Both Intel and AMD have contributed modifications to </a:t>
            </a:r>
            <a:r>
              <a:rPr lang="en-US" dirty="0" err="1"/>
              <a:t>Xen</a:t>
            </a:r>
            <a:r>
              <a:rPr lang="en-US" dirty="0"/>
              <a:t> to support their respective Intel VT-x and AMD-V architecture extensions.</a:t>
            </a:r>
          </a:p>
          <a:p>
            <a:pPr lvl="1"/>
            <a:r>
              <a:rPr lang="en-US" dirty="0"/>
              <a:t>Live migration</a:t>
            </a:r>
          </a:p>
          <a:p>
            <a:pPr lvl="2"/>
            <a:r>
              <a:rPr lang="en-US" dirty="0"/>
              <a:t>The LAN iteratively copies the memory of the virtual machine to the destination without stopping its execution.</a:t>
            </a:r>
            <a:br>
              <a:rPr lang="en-US" dirty="0"/>
            </a:br>
            <a:endParaRPr lang="en-US" dirty="0"/>
          </a:p>
          <a:p>
            <a:r>
              <a:rPr lang="en-US" dirty="0"/>
              <a:t>Implement system:</a:t>
            </a:r>
          </a:p>
          <a:p>
            <a:pPr lvl="1"/>
            <a:r>
              <a:rPr lang="en-US" dirty="0"/>
              <a:t>Novell's SUSE Linux Enterprise 10</a:t>
            </a:r>
          </a:p>
          <a:p>
            <a:pPr lvl="1"/>
            <a:r>
              <a:rPr lang="en-US" dirty="0"/>
              <a:t>Red Hat's RHEL 5</a:t>
            </a:r>
          </a:p>
          <a:p>
            <a:pPr lvl="1"/>
            <a:r>
              <a:rPr lang="en-US" dirty="0"/>
              <a:t>Sun Microsystems' Solaris</a:t>
            </a:r>
          </a:p>
        </p:txBody>
      </p:sp>
    </p:spTree>
    <p:extLst>
      <p:ext uri="{BB962C8B-B14F-4D97-AF65-F5344CB8AC3E}">
        <p14:creationId xmlns:p14="http://schemas.microsoft.com/office/powerpoint/2010/main" val="287139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Architecture</a:t>
            </a:r>
          </a:p>
        </p:txBody>
      </p:sp>
      <p:sp>
        <p:nvSpPr>
          <p:cNvPr id="3" name="Content Placeholder 2"/>
          <p:cNvSpPr>
            <a:spLocks noGrp="1"/>
          </p:cNvSpPr>
          <p:nvPr>
            <p:ph idx="1"/>
          </p:nvPr>
        </p:nvSpPr>
        <p:spPr/>
        <p:txBody>
          <a:bodyPr/>
          <a:lstStyle/>
          <a:p>
            <a:r>
              <a:rPr lang="en-US" dirty="0"/>
              <a:t>By the classification of CPU modes, we divide instructions into following types :</a:t>
            </a:r>
          </a:p>
          <a:p>
            <a:pPr lvl="1"/>
            <a:r>
              <a:rPr lang="en-US" dirty="0"/>
              <a:t>Privileged instruction</a:t>
            </a:r>
          </a:p>
          <a:p>
            <a:pPr lvl="2"/>
            <a:r>
              <a:rPr lang="en-US" dirty="0"/>
              <a:t>Those instructions that trap if the machine is in user mode and do not trap if the machine is in kernel mode. </a:t>
            </a:r>
          </a:p>
          <a:p>
            <a:pPr lvl="1"/>
            <a:r>
              <a:rPr lang="en-US" dirty="0"/>
              <a:t>Sensitive instructions</a:t>
            </a:r>
          </a:p>
          <a:p>
            <a:pPr lvl="2"/>
            <a:r>
              <a:rPr lang="en-US" dirty="0"/>
              <a:t>Those instructions that interact with hardware, which include control-sensitive and behavior-sensitive instructions.</a:t>
            </a:r>
          </a:p>
          <a:p>
            <a:pPr lvl="1"/>
            <a:r>
              <a:rPr lang="en-US" dirty="0"/>
              <a:t>Innocuous instruction</a:t>
            </a:r>
          </a:p>
          <a:p>
            <a:pPr lvl="2"/>
            <a:r>
              <a:rPr lang="en-US" dirty="0"/>
              <a:t>All other instructions.</a:t>
            </a:r>
          </a:p>
          <a:p>
            <a:pPr lvl="1"/>
            <a:r>
              <a:rPr lang="en-US" dirty="0"/>
              <a:t>Critical instruction</a:t>
            </a:r>
          </a:p>
          <a:p>
            <a:pPr lvl="2"/>
            <a:r>
              <a:rPr lang="en-US" dirty="0"/>
              <a:t>Those sensitive but not privileged instructions.</a:t>
            </a:r>
          </a:p>
        </p:txBody>
      </p:sp>
    </p:spTree>
    <p:extLst>
      <p:ext uri="{BB962C8B-B14F-4D97-AF65-F5344CB8AC3E}">
        <p14:creationId xmlns:p14="http://schemas.microsoft.com/office/powerpoint/2010/main" val="8324639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Para-virtualization in </a:t>
            </a:r>
            <a:r>
              <a:rPr lang="en-US" dirty="0" err="1"/>
              <a:t>Xen</a:t>
            </a:r>
            <a:r>
              <a:rPr lang="en-US" dirty="0"/>
              <a:t> </a:t>
            </a:r>
          </a:p>
        </p:txBody>
      </p:sp>
      <p:sp>
        <p:nvSpPr>
          <p:cNvPr id="3" name="Content Placeholder 2"/>
          <p:cNvSpPr>
            <a:spLocks noGrp="1"/>
          </p:cNvSpPr>
          <p:nvPr>
            <p:ph idx="1"/>
          </p:nvPr>
        </p:nvSpPr>
        <p:spPr/>
        <p:txBody>
          <a:bodyPr/>
          <a:lstStyle/>
          <a:p>
            <a:pPr>
              <a:lnSpc>
                <a:spcPct val="90000"/>
              </a:lnSpc>
            </a:pPr>
            <a:endParaRPr lang="en-GB" dirty="0"/>
          </a:p>
          <a:p>
            <a:pPr>
              <a:lnSpc>
                <a:spcPct val="90000"/>
              </a:lnSpc>
            </a:pPr>
            <a:r>
              <a:rPr lang="en-GB" dirty="0"/>
              <a:t>Xen extensions to x86 arch </a:t>
            </a:r>
          </a:p>
          <a:p>
            <a:pPr lvl="1">
              <a:lnSpc>
                <a:spcPct val="90000"/>
              </a:lnSpc>
            </a:pPr>
            <a:r>
              <a:rPr lang="en-GB" dirty="0"/>
              <a:t>Like x86, but </a:t>
            </a:r>
            <a:r>
              <a:rPr lang="en-GB" dirty="0" err="1"/>
              <a:t>Xen</a:t>
            </a:r>
            <a:r>
              <a:rPr lang="en-GB" dirty="0"/>
              <a:t> invoked for privileged instructions</a:t>
            </a:r>
          </a:p>
          <a:p>
            <a:pPr lvl="1">
              <a:lnSpc>
                <a:spcPct val="90000"/>
              </a:lnSpc>
            </a:pPr>
            <a:r>
              <a:rPr lang="en-GB" dirty="0"/>
              <a:t>Avoids binary rewriting</a:t>
            </a:r>
          </a:p>
          <a:p>
            <a:pPr lvl="1">
              <a:lnSpc>
                <a:spcPct val="90000"/>
              </a:lnSpc>
            </a:pPr>
            <a:r>
              <a:rPr lang="en-GB" dirty="0"/>
              <a:t>Minimize number of privilege transitions into </a:t>
            </a:r>
            <a:r>
              <a:rPr lang="en-GB" dirty="0" err="1"/>
              <a:t>Xen</a:t>
            </a:r>
            <a:endParaRPr lang="en-GB" dirty="0"/>
          </a:p>
          <a:p>
            <a:pPr lvl="1">
              <a:lnSpc>
                <a:spcPct val="90000"/>
              </a:lnSpc>
            </a:pPr>
            <a:r>
              <a:rPr lang="en-GB" dirty="0"/>
              <a:t>Modifications relatively simple and self-contained</a:t>
            </a:r>
            <a:br>
              <a:rPr lang="en-GB" dirty="0"/>
            </a:br>
            <a:endParaRPr lang="en-GB" dirty="0"/>
          </a:p>
          <a:p>
            <a:pPr>
              <a:lnSpc>
                <a:spcPct val="90000"/>
              </a:lnSpc>
            </a:pPr>
            <a:r>
              <a:rPr lang="en-GB" dirty="0"/>
              <a:t>Modify kernel to understand virtualized environment</a:t>
            </a:r>
          </a:p>
          <a:p>
            <a:pPr lvl="1">
              <a:lnSpc>
                <a:spcPct val="90000"/>
              </a:lnSpc>
            </a:pPr>
            <a:r>
              <a:rPr lang="en-GB" dirty="0"/>
              <a:t>Wall-clock time vs. virtual processor time</a:t>
            </a:r>
          </a:p>
          <a:p>
            <a:pPr lvl="2">
              <a:lnSpc>
                <a:spcPct val="90000"/>
              </a:lnSpc>
            </a:pPr>
            <a:r>
              <a:rPr lang="en-GB" dirty="0"/>
              <a:t>Desire both types of alarm timer</a:t>
            </a:r>
          </a:p>
          <a:p>
            <a:pPr lvl="1">
              <a:lnSpc>
                <a:spcPct val="90000"/>
              </a:lnSpc>
            </a:pPr>
            <a:r>
              <a:rPr lang="en-GB" dirty="0"/>
              <a:t>Expose real resource availability</a:t>
            </a:r>
          </a:p>
          <a:p>
            <a:pPr lvl="2">
              <a:lnSpc>
                <a:spcPct val="90000"/>
              </a:lnSpc>
            </a:pPr>
            <a:r>
              <a:rPr lang="en-GB" dirty="0"/>
              <a:t>Enables OS to optimize its own behaviour</a:t>
            </a:r>
            <a:endParaRPr lang="en-US" dirty="0"/>
          </a:p>
        </p:txBody>
      </p:sp>
    </p:spTree>
    <p:extLst>
      <p:ext uri="{BB962C8B-B14F-4D97-AF65-F5344CB8AC3E}">
        <p14:creationId xmlns:p14="http://schemas.microsoft.com/office/powerpoint/2010/main" val="2601995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a:t>
            </a:r>
            <a:r>
              <a:rPr lang="en-US" dirty="0" err="1"/>
              <a:t>Xen</a:t>
            </a:r>
            <a:r>
              <a:rPr lang="en-US" dirty="0"/>
              <a:t> Architecture</a:t>
            </a:r>
          </a:p>
        </p:txBody>
      </p:sp>
      <p:pic>
        <p:nvPicPr>
          <p:cNvPr id="9218" name="Picture 2"/>
          <p:cNvPicPr>
            <a:picLocks noGrp="1" noChangeAspect="1" noChangeArrowheads="1"/>
          </p:cNvPicPr>
          <p:nvPr>
            <p:ph idx="1"/>
          </p:nvPr>
        </p:nvPicPr>
        <p:blipFill>
          <a:blip r:embed="rId2" cstate="print"/>
          <a:srcRect/>
          <a:stretch>
            <a:fillRect/>
          </a:stretch>
        </p:blipFill>
        <p:spPr bwMode="auto">
          <a:xfrm>
            <a:off x="1443318" y="1761566"/>
            <a:ext cx="6400800" cy="4821695"/>
          </a:xfrm>
          <a:prstGeom prst="rect">
            <a:avLst/>
          </a:prstGeom>
          <a:noFill/>
          <a:ln w="9525">
            <a:noFill/>
            <a:miter lim="800000"/>
            <a:headEnd/>
            <a:tailEnd/>
          </a:ln>
          <a:effectLst/>
        </p:spPr>
      </p:pic>
    </p:spTree>
    <p:extLst>
      <p:ext uri="{BB962C8B-B14F-4D97-AF65-F5344CB8AC3E}">
        <p14:creationId xmlns:p14="http://schemas.microsoft.com/office/powerpoint/2010/main" val="32480300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Assistance in </a:t>
            </a:r>
            <a:r>
              <a:rPr lang="en-US" dirty="0" err="1"/>
              <a:t>Xen</a:t>
            </a:r>
            <a:endParaRPr lang="en-US" dirty="0"/>
          </a:p>
        </p:txBody>
      </p:sp>
      <p:sp>
        <p:nvSpPr>
          <p:cNvPr id="3" name="Content Placeholder 2"/>
          <p:cNvSpPr>
            <a:spLocks noGrp="1"/>
          </p:cNvSpPr>
          <p:nvPr>
            <p:ph idx="1"/>
          </p:nvPr>
        </p:nvSpPr>
        <p:spPr>
          <a:xfrm>
            <a:off x="838201" y="1909482"/>
            <a:ext cx="8458200" cy="4724400"/>
          </a:xfrm>
        </p:spPr>
        <p:txBody>
          <a:bodyPr>
            <a:normAutofit/>
          </a:bodyPr>
          <a:lstStyle/>
          <a:p>
            <a:pPr>
              <a:lnSpc>
                <a:spcPct val="90000"/>
              </a:lnSpc>
            </a:pPr>
            <a:r>
              <a:rPr lang="en-GB" sz="2800" dirty="0"/>
              <a:t>Hardware assistance:</a:t>
            </a:r>
          </a:p>
          <a:p>
            <a:pPr lvl="1">
              <a:lnSpc>
                <a:spcPct val="90000"/>
              </a:lnSpc>
            </a:pPr>
            <a:r>
              <a:rPr lang="en-US" dirty="0"/>
              <a:t>CPU provides </a:t>
            </a:r>
            <a:r>
              <a:rPr lang="en-US" b="1" dirty="0" err="1">
                <a:latin typeface="Consolas" pitchFamily="49" charset="0"/>
                <a:cs typeface="Consolas" pitchFamily="49" charset="0"/>
              </a:rPr>
              <a:t>VMExit</a:t>
            </a:r>
            <a:r>
              <a:rPr lang="en-US" dirty="0"/>
              <a:t> for certain privileged instructions</a:t>
            </a:r>
          </a:p>
          <a:p>
            <a:pPr lvl="1">
              <a:lnSpc>
                <a:spcPct val="90000"/>
              </a:lnSpc>
            </a:pPr>
            <a:r>
              <a:rPr lang="en-US" dirty="0"/>
              <a:t>Extend page tables used to </a:t>
            </a:r>
            <a:r>
              <a:rPr lang="en-US" dirty="0" err="1"/>
              <a:t>virtualize</a:t>
            </a:r>
            <a:r>
              <a:rPr lang="en-US" dirty="0"/>
              <a:t> memory</a:t>
            </a:r>
            <a:br>
              <a:rPr lang="en-GB" dirty="0"/>
            </a:br>
            <a:endParaRPr lang="en-GB" dirty="0"/>
          </a:p>
          <a:p>
            <a:pPr>
              <a:lnSpc>
                <a:spcPct val="90000"/>
              </a:lnSpc>
            </a:pPr>
            <a:r>
              <a:rPr lang="en-GB" sz="2800" dirty="0"/>
              <a:t>Xen features:</a:t>
            </a:r>
          </a:p>
          <a:p>
            <a:pPr lvl="1">
              <a:lnSpc>
                <a:spcPct val="90000"/>
              </a:lnSpc>
            </a:pPr>
            <a:r>
              <a:rPr lang="en-GB" dirty="0"/>
              <a:t>Enable Guest OS to be run without modification</a:t>
            </a:r>
          </a:p>
          <a:p>
            <a:pPr lvl="2">
              <a:lnSpc>
                <a:spcPct val="90000"/>
              </a:lnSpc>
            </a:pPr>
            <a:r>
              <a:rPr lang="en-GB" dirty="0"/>
              <a:t>For example, legacy Linux and Windows</a:t>
            </a:r>
          </a:p>
          <a:p>
            <a:pPr lvl="1">
              <a:lnSpc>
                <a:spcPct val="90000"/>
              </a:lnSpc>
            </a:pPr>
            <a:r>
              <a:rPr lang="en-GB" dirty="0"/>
              <a:t>Provide simple platform emulation</a:t>
            </a:r>
          </a:p>
          <a:p>
            <a:pPr lvl="2">
              <a:lnSpc>
                <a:spcPct val="90000"/>
              </a:lnSpc>
            </a:pPr>
            <a:r>
              <a:rPr lang="en-GB" dirty="0"/>
              <a:t>BIOS, </a:t>
            </a:r>
            <a:r>
              <a:rPr lang="en-GB" dirty="0" err="1"/>
              <a:t>apic</a:t>
            </a:r>
            <a:r>
              <a:rPr lang="en-GB" dirty="0"/>
              <a:t>, </a:t>
            </a:r>
            <a:r>
              <a:rPr lang="en-GB" dirty="0" err="1"/>
              <a:t>iopaic</a:t>
            </a:r>
            <a:r>
              <a:rPr lang="en-GB" dirty="0"/>
              <a:t>, </a:t>
            </a:r>
            <a:r>
              <a:rPr lang="en-GB" dirty="0" err="1"/>
              <a:t>rtc</a:t>
            </a:r>
            <a:r>
              <a:rPr lang="en-GB" dirty="0"/>
              <a:t>, Net (pcnet32), IDE emulation</a:t>
            </a:r>
          </a:p>
          <a:p>
            <a:pPr lvl="1">
              <a:lnSpc>
                <a:spcPct val="90000"/>
              </a:lnSpc>
            </a:pPr>
            <a:r>
              <a:rPr lang="en-GB" dirty="0"/>
              <a:t>Install </a:t>
            </a:r>
            <a:r>
              <a:rPr lang="en-GB" dirty="0" err="1"/>
              <a:t>para</a:t>
            </a:r>
            <a:r>
              <a:rPr lang="en-GB" dirty="0"/>
              <a:t>-virtualized drivers after booting for high-performance IO</a:t>
            </a:r>
          </a:p>
          <a:p>
            <a:pPr lvl="1">
              <a:lnSpc>
                <a:spcPct val="90000"/>
              </a:lnSpc>
            </a:pPr>
            <a:r>
              <a:rPr lang="en-GB" dirty="0"/>
              <a:t>Possibility for CPU and memory </a:t>
            </a:r>
            <a:r>
              <a:rPr lang="en-GB" dirty="0" err="1"/>
              <a:t>para</a:t>
            </a:r>
            <a:r>
              <a:rPr lang="en-GB" dirty="0"/>
              <a:t>-virtualization</a:t>
            </a:r>
          </a:p>
          <a:p>
            <a:pPr lvl="2">
              <a:lnSpc>
                <a:spcPct val="90000"/>
              </a:lnSpc>
            </a:pPr>
            <a:r>
              <a:rPr lang="en-GB" dirty="0"/>
              <a:t>Non-invasive hypervisor hints from OS</a:t>
            </a:r>
          </a:p>
        </p:txBody>
      </p:sp>
    </p:spTree>
    <p:extLst>
      <p:ext uri="{BB962C8B-B14F-4D97-AF65-F5344CB8AC3E}">
        <p14:creationId xmlns:p14="http://schemas.microsoft.com/office/powerpoint/2010/main" val="25398753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12726"/>
            <a:ext cx="4984375" cy="1440000"/>
          </a:xfrm>
        </p:spPr>
        <p:txBody>
          <a:bodyPr/>
          <a:lstStyle/>
          <a:p>
            <a:r>
              <a:rPr lang="en-US" dirty="0"/>
              <a:t>New </a:t>
            </a:r>
            <a:r>
              <a:rPr lang="en-US" dirty="0" err="1"/>
              <a:t>Xen</a:t>
            </a:r>
            <a:r>
              <a:rPr lang="en-US" dirty="0"/>
              <a:t> Architecture</a:t>
            </a:r>
          </a:p>
        </p:txBody>
      </p:sp>
      <p:pic>
        <p:nvPicPr>
          <p:cNvPr id="10242" name="Picture 2"/>
          <p:cNvPicPr>
            <a:picLocks noChangeAspect="1" noChangeArrowheads="1"/>
          </p:cNvPicPr>
          <p:nvPr/>
        </p:nvPicPr>
        <p:blipFill>
          <a:blip r:embed="rId2" cstate="print"/>
          <a:srcRect/>
          <a:stretch>
            <a:fillRect/>
          </a:stretch>
        </p:blipFill>
        <p:spPr bwMode="auto">
          <a:xfrm>
            <a:off x="1456765" y="1183342"/>
            <a:ext cx="8229600" cy="5578883"/>
          </a:xfrm>
          <a:prstGeom prst="rect">
            <a:avLst/>
          </a:prstGeom>
          <a:noFill/>
          <a:ln w="9525">
            <a:noFill/>
            <a:miter lim="800000"/>
            <a:headEnd/>
            <a:tailEnd/>
          </a:ln>
          <a:effectLst/>
        </p:spPr>
      </p:pic>
    </p:spTree>
    <p:extLst>
      <p:ext uri="{BB962C8B-B14F-4D97-AF65-F5344CB8AC3E}">
        <p14:creationId xmlns:p14="http://schemas.microsoft.com/office/powerpoint/2010/main" val="420079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KVM</a:t>
            </a:r>
          </a:p>
        </p:txBody>
      </p:sp>
      <p:sp>
        <p:nvSpPr>
          <p:cNvPr id="3" name="Content Placeholder 2"/>
          <p:cNvSpPr>
            <a:spLocks noGrp="1"/>
          </p:cNvSpPr>
          <p:nvPr>
            <p:ph idx="1"/>
          </p:nvPr>
        </p:nvSpPr>
        <p:spPr/>
        <p:txBody>
          <a:bodyPr/>
          <a:lstStyle/>
          <a:p>
            <a:r>
              <a:rPr lang="en-US" dirty="0"/>
              <a:t>KVM ( Kernel-based Virtual Machine)</a:t>
            </a:r>
          </a:p>
          <a:p>
            <a:pPr lvl="1"/>
            <a:endParaRPr lang="en-US" dirty="0"/>
          </a:p>
          <a:p>
            <a:pPr lvl="1"/>
            <a:r>
              <a:rPr lang="en-US" dirty="0"/>
              <a:t>Linux host OS</a:t>
            </a:r>
          </a:p>
          <a:p>
            <a:pPr lvl="2"/>
            <a:r>
              <a:rPr lang="en-US" dirty="0"/>
              <a:t>The kernel component of KVM is included in mainline Linux, as of 2.6.20.</a:t>
            </a:r>
          </a:p>
          <a:p>
            <a:pPr lvl="1"/>
            <a:r>
              <a:rPr lang="en-US" dirty="0"/>
              <a:t>Full-virtualization</a:t>
            </a:r>
          </a:p>
          <a:p>
            <a:pPr lvl="2"/>
            <a:r>
              <a:rPr lang="en-US" dirty="0"/>
              <a:t>KVM is a full virtualization solution for Linux on x86 hardware containing virtualization extensions (Intel VT or AMD-V). </a:t>
            </a:r>
          </a:p>
          <a:p>
            <a:pPr lvl="2"/>
            <a:r>
              <a:rPr lang="en-US" dirty="0"/>
              <a:t>Using KVM, one can run multiple virtual machines running unmodified Linux or Windows images.</a:t>
            </a:r>
          </a:p>
          <a:p>
            <a:pPr lvl="1"/>
            <a:r>
              <a:rPr lang="en-US" dirty="0"/>
              <a:t>IO device model in KVM :</a:t>
            </a:r>
          </a:p>
          <a:p>
            <a:pPr lvl="2"/>
            <a:r>
              <a:rPr lang="en-US" dirty="0"/>
              <a:t>KVM requires a modified QEMU for IO virtualization framework.</a:t>
            </a:r>
          </a:p>
          <a:p>
            <a:pPr lvl="2"/>
            <a:r>
              <a:rPr lang="en-US" dirty="0"/>
              <a:t>Improve IO performance by </a:t>
            </a:r>
            <a:r>
              <a:rPr lang="en-US" sz="1600" b="1" dirty="0" err="1">
                <a:latin typeface="Consolas" pitchFamily="49" charset="0"/>
                <a:cs typeface="Consolas" pitchFamily="49" charset="0"/>
              </a:rPr>
              <a:t>virtio</a:t>
            </a:r>
            <a:r>
              <a:rPr lang="en-US" dirty="0"/>
              <a:t> </a:t>
            </a:r>
            <a:r>
              <a:rPr lang="en-US" dirty="0" err="1"/>
              <a:t>para</a:t>
            </a:r>
            <a:r>
              <a:rPr lang="en-US" dirty="0"/>
              <a:t>-virtualization framework.</a:t>
            </a:r>
          </a:p>
        </p:txBody>
      </p:sp>
    </p:spTree>
    <p:extLst>
      <p:ext uri="{BB962C8B-B14F-4D97-AF65-F5344CB8AC3E}">
        <p14:creationId xmlns:p14="http://schemas.microsoft.com/office/powerpoint/2010/main" val="17418314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KVM Full Virtualization</a:t>
            </a:r>
          </a:p>
        </p:txBody>
      </p:sp>
      <p:sp>
        <p:nvSpPr>
          <p:cNvPr id="3" name="Content Placeholder 2"/>
          <p:cNvSpPr>
            <a:spLocks noGrp="1"/>
          </p:cNvSpPr>
          <p:nvPr>
            <p:ph idx="1"/>
          </p:nvPr>
        </p:nvSpPr>
        <p:spPr>
          <a:xfrm>
            <a:off x="838201" y="1757084"/>
            <a:ext cx="8229600" cy="1905000"/>
          </a:xfrm>
        </p:spPr>
        <p:txBody>
          <a:bodyPr/>
          <a:lstStyle/>
          <a:p>
            <a:r>
              <a:rPr lang="en-US" dirty="0"/>
              <a:t>It consists of a loadable kernel module</a:t>
            </a:r>
          </a:p>
          <a:p>
            <a:pPr lvl="1"/>
            <a:r>
              <a:rPr lang="en-US" b="1" dirty="0" err="1">
                <a:latin typeface="Consolas" pitchFamily="49" charset="0"/>
                <a:cs typeface="Consolas" pitchFamily="49" charset="0"/>
              </a:rPr>
              <a:t>kvm.ko</a:t>
            </a:r>
            <a:endParaRPr lang="en-US" b="1" dirty="0">
              <a:latin typeface="Consolas" pitchFamily="49" charset="0"/>
              <a:cs typeface="Consolas" pitchFamily="49" charset="0"/>
            </a:endParaRPr>
          </a:p>
          <a:p>
            <a:pPr lvl="2"/>
            <a:r>
              <a:rPr lang="en-US" dirty="0"/>
              <a:t>provides the core virtualization infrastructure</a:t>
            </a:r>
          </a:p>
          <a:p>
            <a:pPr lvl="1"/>
            <a:r>
              <a:rPr lang="en-US" b="1" dirty="0" err="1">
                <a:latin typeface="Consolas" pitchFamily="49" charset="0"/>
                <a:cs typeface="Consolas" pitchFamily="49" charset="0"/>
              </a:rPr>
              <a:t>kvm-intel.ko</a:t>
            </a:r>
            <a:r>
              <a:rPr lang="en-US" dirty="0"/>
              <a:t> / </a:t>
            </a:r>
            <a:r>
              <a:rPr lang="en-US" b="1" dirty="0" err="1">
                <a:latin typeface="Consolas" pitchFamily="49" charset="0"/>
                <a:cs typeface="Consolas" pitchFamily="49" charset="0"/>
              </a:rPr>
              <a:t>kvm-amd.ko</a:t>
            </a:r>
            <a:endParaRPr lang="en-US" b="1" dirty="0">
              <a:latin typeface="Consolas" pitchFamily="49" charset="0"/>
              <a:cs typeface="Consolas" pitchFamily="49" charset="0"/>
            </a:endParaRPr>
          </a:p>
          <a:p>
            <a:pPr lvl="2"/>
            <a:r>
              <a:rPr lang="en-US" dirty="0"/>
              <a:t>processor specific modules</a:t>
            </a:r>
          </a:p>
        </p:txBody>
      </p:sp>
      <p:pic>
        <p:nvPicPr>
          <p:cNvPr id="4" name="Picture 2"/>
          <p:cNvPicPr>
            <a:picLocks noChangeAspect="1" noChangeArrowheads="1"/>
          </p:cNvPicPr>
          <p:nvPr/>
        </p:nvPicPr>
        <p:blipFill>
          <a:blip r:embed="rId2" cstate="print"/>
          <a:srcRect/>
          <a:stretch>
            <a:fillRect/>
          </a:stretch>
        </p:blipFill>
        <p:spPr bwMode="auto">
          <a:xfrm>
            <a:off x="3590364" y="3229156"/>
            <a:ext cx="5248835" cy="3476444"/>
          </a:xfrm>
          <a:prstGeom prst="rect">
            <a:avLst/>
          </a:prstGeom>
          <a:noFill/>
          <a:ln w="9525">
            <a:noFill/>
            <a:miter lim="800000"/>
            <a:headEnd/>
            <a:tailEnd/>
          </a:ln>
          <a:effectLst/>
        </p:spPr>
      </p:pic>
    </p:spTree>
    <p:extLst>
      <p:ext uri="{BB962C8B-B14F-4D97-AF65-F5344CB8AC3E}">
        <p14:creationId xmlns:p14="http://schemas.microsoft.com/office/powerpoint/2010/main" val="1127040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Device Model in KVM</a:t>
            </a:r>
          </a:p>
        </p:txBody>
      </p:sp>
      <p:sp>
        <p:nvSpPr>
          <p:cNvPr id="3" name="Content Placeholder 2"/>
          <p:cNvSpPr>
            <a:spLocks noGrp="1"/>
          </p:cNvSpPr>
          <p:nvPr>
            <p:ph idx="1"/>
          </p:nvPr>
        </p:nvSpPr>
        <p:spPr/>
        <p:txBody>
          <a:bodyPr/>
          <a:lstStyle/>
          <a:p>
            <a:r>
              <a:rPr lang="en-US" dirty="0"/>
              <a:t>Original approach with full-virtualization</a:t>
            </a:r>
          </a:p>
          <a:p>
            <a:pPr lvl="1"/>
            <a:r>
              <a:rPr lang="en-US" dirty="0"/>
              <a:t>Guest hardware accesses are </a:t>
            </a:r>
            <a:br>
              <a:rPr lang="en-US" dirty="0"/>
            </a:br>
            <a:r>
              <a:rPr lang="en-US" dirty="0"/>
              <a:t>intercepted by KVM</a:t>
            </a:r>
          </a:p>
          <a:p>
            <a:pPr lvl="1"/>
            <a:r>
              <a:rPr lang="en-US" dirty="0"/>
              <a:t>QEMU emulates hardware behavior</a:t>
            </a:r>
            <a:br>
              <a:rPr lang="en-US" dirty="0"/>
            </a:br>
            <a:r>
              <a:rPr lang="en-US" dirty="0"/>
              <a:t>of common devices</a:t>
            </a:r>
          </a:p>
          <a:p>
            <a:pPr lvl="2"/>
            <a:r>
              <a:rPr lang="en-US" dirty="0"/>
              <a:t>RTL 8139</a:t>
            </a:r>
          </a:p>
          <a:p>
            <a:pPr lvl="2"/>
            <a:r>
              <a:rPr lang="fr-FR" dirty="0"/>
              <a:t>PIIX4 IDE</a:t>
            </a:r>
          </a:p>
          <a:p>
            <a:pPr lvl="2"/>
            <a:r>
              <a:rPr lang="fr-FR" dirty="0"/>
              <a:t>Cirrus </a:t>
            </a:r>
            <a:r>
              <a:rPr lang="fr-FR" dirty="0" err="1"/>
              <a:t>Logic</a:t>
            </a:r>
            <a:r>
              <a:rPr lang="fr-FR" dirty="0"/>
              <a:t> VGA</a:t>
            </a:r>
            <a:endParaRPr lang="en-US" dirty="0"/>
          </a:p>
        </p:txBody>
      </p:sp>
      <p:pic>
        <p:nvPicPr>
          <p:cNvPr id="4" name="Picture 4"/>
          <p:cNvPicPr>
            <a:picLocks noChangeAspect="1"/>
          </p:cNvPicPr>
          <p:nvPr/>
        </p:nvPicPr>
        <p:blipFill>
          <a:blip r:embed="rId2" cstate="print"/>
          <a:srcRect/>
          <a:stretch>
            <a:fillRect/>
          </a:stretch>
        </p:blipFill>
        <p:spPr bwMode="auto">
          <a:xfrm>
            <a:off x="6733824" y="2093259"/>
            <a:ext cx="3200400" cy="4415936"/>
          </a:xfrm>
          <a:prstGeom prst="rect">
            <a:avLst/>
          </a:prstGeom>
          <a:noFill/>
          <a:ln w="9525">
            <a:noFill/>
            <a:miter lim="800000"/>
            <a:headEnd/>
            <a:tailEnd/>
          </a:ln>
        </p:spPr>
      </p:pic>
    </p:spTree>
    <p:extLst>
      <p:ext uri="{BB962C8B-B14F-4D97-AF65-F5344CB8AC3E}">
        <p14:creationId xmlns:p14="http://schemas.microsoft.com/office/powerpoint/2010/main" val="25948699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Device Model in KVM</a:t>
            </a:r>
          </a:p>
        </p:txBody>
      </p:sp>
      <p:sp>
        <p:nvSpPr>
          <p:cNvPr id="3" name="Content Placeholder 2"/>
          <p:cNvSpPr>
            <a:spLocks noGrp="1"/>
          </p:cNvSpPr>
          <p:nvPr>
            <p:ph idx="1"/>
          </p:nvPr>
        </p:nvSpPr>
        <p:spPr/>
        <p:txBody>
          <a:bodyPr/>
          <a:lstStyle/>
          <a:p>
            <a:r>
              <a:rPr lang="en-US" dirty="0"/>
              <a:t>New approach with </a:t>
            </a:r>
            <a:r>
              <a:rPr lang="en-US" dirty="0" err="1"/>
              <a:t>para</a:t>
            </a:r>
            <a:r>
              <a:rPr lang="en-US" dirty="0"/>
              <a:t>-virtualization</a:t>
            </a:r>
          </a:p>
        </p:txBody>
      </p:sp>
      <p:pic>
        <p:nvPicPr>
          <p:cNvPr id="1026" name="Picture 2" descr="Driver abstractions with virtio"/>
          <p:cNvPicPr>
            <a:picLocks noChangeAspect="1" noChangeArrowheads="1"/>
          </p:cNvPicPr>
          <p:nvPr/>
        </p:nvPicPr>
        <p:blipFill>
          <a:blip r:embed="rId2" cstate="print"/>
          <a:srcRect/>
          <a:stretch>
            <a:fillRect/>
          </a:stretch>
        </p:blipFill>
        <p:spPr bwMode="auto">
          <a:xfrm>
            <a:off x="2034988" y="2951018"/>
            <a:ext cx="6400800" cy="2763983"/>
          </a:xfrm>
          <a:prstGeom prst="rect">
            <a:avLst/>
          </a:prstGeom>
          <a:noFill/>
        </p:spPr>
      </p:pic>
    </p:spTree>
    <p:extLst>
      <p:ext uri="{BB962C8B-B14F-4D97-AF65-F5344CB8AC3E}">
        <p14:creationId xmlns:p14="http://schemas.microsoft.com/office/powerpoint/2010/main" val="18546639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Device Model in KVM</a:t>
            </a:r>
          </a:p>
        </p:txBody>
      </p:sp>
      <p:sp>
        <p:nvSpPr>
          <p:cNvPr id="3" name="Content Placeholder 2"/>
          <p:cNvSpPr>
            <a:spLocks noGrp="1"/>
          </p:cNvSpPr>
          <p:nvPr>
            <p:ph idx="1"/>
          </p:nvPr>
        </p:nvSpPr>
        <p:spPr>
          <a:xfrm>
            <a:off x="1147483" y="1906610"/>
            <a:ext cx="8229600" cy="533400"/>
          </a:xfrm>
        </p:spPr>
        <p:txBody>
          <a:bodyPr/>
          <a:lstStyle/>
          <a:p>
            <a:r>
              <a:rPr lang="en-US" sz="2000" b="1" dirty="0" err="1">
                <a:latin typeface="Consolas" pitchFamily="49" charset="0"/>
                <a:cs typeface="Consolas" pitchFamily="49" charset="0"/>
              </a:rPr>
              <a:t>virtio</a:t>
            </a:r>
            <a:r>
              <a:rPr lang="en-US" dirty="0"/>
              <a:t> architecture</a:t>
            </a:r>
          </a:p>
        </p:txBody>
      </p:sp>
      <p:pic>
        <p:nvPicPr>
          <p:cNvPr id="147458" name="Picture 2" descr="High-level architecture"/>
          <p:cNvPicPr>
            <a:picLocks noChangeAspect="1" noChangeArrowheads="1"/>
          </p:cNvPicPr>
          <p:nvPr/>
        </p:nvPicPr>
        <p:blipFill>
          <a:blip r:embed="rId2" cstate="print"/>
          <a:srcRect/>
          <a:stretch>
            <a:fillRect/>
          </a:stretch>
        </p:blipFill>
        <p:spPr bwMode="auto">
          <a:xfrm>
            <a:off x="1604683" y="2693895"/>
            <a:ext cx="7315200" cy="3714455"/>
          </a:xfrm>
          <a:prstGeom prst="rect">
            <a:avLst/>
          </a:prstGeom>
          <a:noFill/>
        </p:spPr>
      </p:pic>
    </p:spTree>
    <p:extLst>
      <p:ext uri="{BB962C8B-B14F-4D97-AF65-F5344CB8AC3E}">
        <p14:creationId xmlns:p14="http://schemas.microsoft.com/office/powerpoint/2010/main" val="29356298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Issues</a:t>
            </a:r>
          </a:p>
        </p:txBody>
      </p:sp>
      <p:sp>
        <p:nvSpPr>
          <p:cNvPr id="3" name="Text Placeholder 2"/>
          <p:cNvSpPr>
            <a:spLocks noGrp="1"/>
          </p:cNvSpPr>
          <p:nvPr>
            <p:ph type="body" idx="1"/>
          </p:nvPr>
        </p:nvSpPr>
        <p:spPr/>
        <p:txBody>
          <a:bodyPr/>
          <a:lstStyle/>
          <a:p>
            <a:r>
              <a:rPr lang="en-US" altLang="zh-TW" dirty="0">
                <a:solidFill>
                  <a:srgbClr val="C00000"/>
                </a:solidFill>
              </a:rPr>
              <a:t>Live migration </a:t>
            </a:r>
          </a:p>
          <a:p>
            <a:r>
              <a:rPr lang="en-US" dirty="0">
                <a:solidFill>
                  <a:srgbClr val="C00000"/>
                </a:solidFill>
              </a:rPr>
              <a:t>Cloud properties</a:t>
            </a:r>
          </a:p>
        </p:txBody>
      </p:sp>
    </p:spTree>
    <p:extLst>
      <p:ext uri="{BB962C8B-B14F-4D97-AF65-F5344CB8AC3E}">
        <p14:creationId xmlns:p14="http://schemas.microsoft.com/office/powerpoint/2010/main" val="2689975464"/>
      </p:ext>
    </p:extLst>
  </p:cSld>
  <p:clrMapOvr>
    <a:masterClrMapping/>
  </p:clrMapOvr>
</p:sld>
</file>

<file path=ppt/theme/theme1.xml><?xml version="1.0" encoding="utf-8"?>
<a:theme xmlns:a="http://schemas.openxmlformats.org/drawingml/2006/main" name="UCC Branded Template Traditional Ratio">
  <a:themeElements>
    <a:clrScheme name="UCC">
      <a:dk1>
        <a:sysClr val="windowText" lastClr="000000"/>
      </a:dk1>
      <a:lt1>
        <a:sysClr val="window" lastClr="FFFFFF"/>
      </a:lt1>
      <a:dk2>
        <a:srgbClr val="44546A"/>
      </a:dk2>
      <a:lt2>
        <a:srgbClr val="E7E6E6"/>
      </a:lt2>
      <a:accent1>
        <a:srgbClr val="003C69"/>
      </a:accent1>
      <a:accent2>
        <a:srgbClr val="CE222C"/>
      </a:accent2>
      <a:accent3>
        <a:srgbClr val="BBBCBC"/>
      </a:accent3>
      <a:accent4>
        <a:srgbClr val="FFB500"/>
      </a:accent4>
      <a:accent5>
        <a:srgbClr val="69B3E7"/>
      </a:accent5>
      <a:accent6>
        <a:srgbClr val="74AA50"/>
      </a:accent6>
      <a:hlink>
        <a:srgbClr val="C6893F"/>
      </a:hlink>
      <a:folHlink>
        <a:srgbClr val="7566DC"/>
      </a:folHlink>
    </a:clrScheme>
    <a:fontScheme name="UCC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DD1016B-A062-47D3-A514-FD961C1035A9}" vid="{FB26B872-2414-4D25-9954-2464554314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UCC Branded Template WideScreen2013</Template>
  <TotalTime>2243</TotalTime>
  <Words>5099</Words>
  <Application>Microsoft Office PowerPoint</Application>
  <PresentationFormat>Widescreen</PresentationFormat>
  <Paragraphs>992</Paragraphs>
  <Slides>123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123</vt:i4>
      </vt:variant>
    </vt:vector>
  </HeadingPairs>
  <TitlesOfParts>
    <vt:vector size="134" baseType="lpstr">
      <vt:lpstr>Arial Unicode MS</vt:lpstr>
      <vt:lpstr>新細明體</vt:lpstr>
      <vt:lpstr>Arial</vt:lpstr>
      <vt:lpstr>Arial Black</vt:lpstr>
      <vt:lpstr>Calibri</vt:lpstr>
      <vt:lpstr>Cambria</vt:lpstr>
      <vt:lpstr>Consolas</vt:lpstr>
      <vt:lpstr>Times New Roman</vt:lpstr>
      <vt:lpstr>Verdana</vt:lpstr>
      <vt:lpstr>Wingdings</vt:lpstr>
      <vt:lpstr>UCC Branded Template Traditional Ratio</vt:lpstr>
      <vt:lpstr>IS3313 Server Virtualization Fundamentals</vt:lpstr>
      <vt:lpstr>Introduction</vt:lpstr>
      <vt:lpstr>CPU Virtualization</vt:lpstr>
      <vt:lpstr>Emulation Technique</vt:lpstr>
      <vt:lpstr>CPU Virtualization</vt:lpstr>
      <vt:lpstr>Virtualization Technique</vt:lpstr>
      <vt:lpstr>Virtualization Technique</vt:lpstr>
      <vt:lpstr>CPU Architecture</vt:lpstr>
      <vt:lpstr>CPU Architecture</vt:lpstr>
      <vt:lpstr>CPU Architecture</vt:lpstr>
      <vt:lpstr>CPU Architecture</vt:lpstr>
      <vt:lpstr>Trap and Emulate Model</vt:lpstr>
      <vt:lpstr>Trap and Emulate Model</vt:lpstr>
      <vt:lpstr>Trap and Emulate Model</vt:lpstr>
      <vt:lpstr>Trap and Emulate Model</vt:lpstr>
      <vt:lpstr>Context Switch</vt:lpstr>
      <vt:lpstr>System State Management</vt:lpstr>
      <vt:lpstr>Virtualization Theorem</vt:lpstr>
      <vt:lpstr>Virtualization Techniques</vt:lpstr>
      <vt:lpstr>Para-Virtualization</vt:lpstr>
      <vt:lpstr>Binary Translation</vt:lpstr>
      <vt:lpstr>Binary Translation</vt:lpstr>
      <vt:lpstr>Binary Translation</vt:lpstr>
      <vt:lpstr>Some Difficulties</vt:lpstr>
      <vt:lpstr>CPU Virtualization</vt:lpstr>
      <vt:lpstr>Hardware Solution</vt:lpstr>
      <vt:lpstr>Hardware Solution</vt:lpstr>
      <vt:lpstr>Intel VT-x</vt:lpstr>
      <vt:lpstr>Intel VT-x</vt:lpstr>
      <vt:lpstr>Context Switch</vt:lpstr>
      <vt:lpstr>System State Management</vt:lpstr>
      <vt:lpstr>System State Management</vt:lpstr>
      <vt:lpstr>CPU Virtualization Summary</vt:lpstr>
      <vt:lpstr>Memory Virtualization</vt:lpstr>
      <vt:lpstr>Memory Virtualization</vt:lpstr>
      <vt:lpstr>Memory Architecture</vt:lpstr>
      <vt:lpstr>Memory Architecture</vt:lpstr>
      <vt:lpstr>Memory Virtualization</vt:lpstr>
      <vt:lpstr>Memory Virtualization</vt:lpstr>
      <vt:lpstr>Shadow Page Table</vt:lpstr>
      <vt:lpstr>Shadow Page Table</vt:lpstr>
      <vt:lpstr>Shadow Page Table</vt:lpstr>
      <vt:lpstr>Shadow Page Table</vt:lpstr>
      <vt:lpstr>Shadow Page Table</vt:lpstr>
      <vt:lpstr>Other Issues</vt:lpstr>
      <vt:lpstr>Memory Virtualization</vt:lpstr>
      <vt:lpstr>Hardware Solution</vt:lpstr>
      <vt:lpstr>Extended Page Table</vt:lpstr>
      <vt:lpstr>Extended Page Table</vt:lpstr>
      <vt:lpstr>Memory Virtualization Summary</vt:lpstr>
      <vt:lpstr>IO Virtualization</vt:lpstr>
      <vt:lpstr>IO Virtualization</vt:lpstr>
      <vt:lpstr>Port Mapped IO</vt:lpstr>
      <vt:lpstr>Memory Mapped IO</vt:lpstr>
      <vt:lpstr>Direct Memory Access</vt:lpstr>
      <vt:lpstr>PCI &amp; PCI Express</vt:lpstr>
      <vt:lpstr>PCI &amp; PCI Express</vt:lpstr>
      <vt:lpstr>PCI &amp; PCI Express</vt:lpstr>
      <vt:lpstr>IO Virtualization</vt:lpstr>
      <vt:lpstr>IO Virtualization</vt:lpstr>
      <vt:lpstr>IO Virtualization</vt:lpstr>
      <vt:lpstr>IO Virtualization</vt:lpstr>
      <vt:lpstr>IO Virtualization</vt:lpstr>
      <vt:lpstr>Device Model</vt:lpstr>
      <vt:lpstr>Device Model</vt:lpstr>
      <vt:lpstr>Device Model</vt:lpstr>
      <vt:lpstr>Device Discovery</vt:lpstr>
      <vt:lpstr>Access Interception</vt:lpstr>
      <vt:lpstr>Access Interception</vt:lpstr>
      <vt:lpstr>Device Virtualization</vt:lpstr>
      <vt:lpstr>Device Virtualization</vt:lpstr>
      <vt:lpstr>Device Virtualization</vt:lpstr>
      <vt:lpstr>Performance Issues</vt:lpstr>
      <vt:lpstr>IO Virtualization</vt:lpstr>
      <vt:lpstr>Hardware Solution</vt:lpstr>
      <vt:lpstr>Intel VT-d</vt:lpstr>
      <vt:lpstr>IO Virtualization Progress</vt:lpstr>
      <vt:lpstr>IO Virtualization Progress</vt:lpstr>
      <vt:lpstr>IO Virtualization Progress</vt:lpstr>
      <vt:lpstr>Single Root – IO Virtualization</vt:lpstr>
      <vt:lpstr>Single Root – IO Virtualization</vt:lpstr>
      <vt:lpstr>IO Virtualization Summary</vt:lpstr>
      <vt:lpstr>Server Virtualization Ecosystem</vt:lpstr>
      <vt:lpstr>VMware</vt:lpstr>
      <vt:lpstr>VMware Virtualization Stack</vt:lpstr>
      <vt:lpstr>VMware Major Products</vt:lpstr>
      <vt:lpstr>VMware GSX Server Architecture</vt:lpstr>
      <vt:lpstr>VMware ESX Server Architecture</vt:lpstr>
      <vt:lpstr>Xen</vt:lpstr>
      <vt:lpstr>Para-virtualization in Xen </vt:lpstr>
      <vt:lpstr>Original Xen Architecture</vt:lpstr>
      <vt:lpstr>Hardware Assistance in Xen</vt:lpstr>
      <vt:lpstr>New Xen Architecture</vt:lpstr>
      <vt:lpstr>KVM</vt:lpstr>
      <vt:lpstr>KVM Full Virtualization</vt:lpstr>
      <vt:lpstr>IO Device Model in KVM</vt:lpstr>
      <vt:lpstr>IO Device Model in KVM</vt:lpstr>
      <vt:lpstr>IO Device Model in KVM</vt:lpstr>
      <vt:lpstr>Other Issues</vt:lpstr>
      <vt:lpstr>Other Issues</vt:lpstr>
      <vt:lpstr>Live Migration Technique</vt:lpstr>
      <vt:lpstr>Live Migration Technique</vt:lpstr>
      <vt:lpstr>Live Migration Technique</vt:lpstr>
      <vt:lpstr>Live Migration Technique</vt:lpstr>
      <vt:lpstr>Live Migration Technique</vt:lpstr>
      <vt:lpstr>Live Migration Technique</vt:lpstr>
      <vt:lpstr>Scalability in Virtualization</vt:lpstr>
      <vt:lpstr>Availability in Virtualization</vt:lpstr>
      <vt:lpstr>Availability in Virtualization</vt:lpstr>
      <vt:lpstr>Availability in Virtualization</vt:lpstr>
      <vt:lpstr>Manageability in Virtualization</vt:lpstr>
      <vt:lpstr>Performance in Virtualization</vt:lpstr>
      <vt:lpstr>Performance in Virtualization</vt:lpstr>
      <vt:lpstr>Security in Virtualization</vt:lpstr>
      <vt:lpstr>Summary</vt:lpstr>
      <vt:lpstr>Pros and Cons of Server Virtualization</vt:lpstr>
      <vt:lpstr>Pros and Cons of Server Virtualization</vt:lpstr>
      <vt:lpstr>Pros and Cons of Server Virtualization</vt:lpstr>
      <vt:lpstr>Pros and Cons of Server Virtualization</vt:lpstr>
      <vt:lpstr>Pros and Cons of Dedicated Servers</vt:lpstr>
      <vt:lpstr>Pros and Cons of Dedicated Servers</vt:lpstr>
      <vt:lpstr>Pros and Cons of Dedicated Servers</vt:lpstr>
      <vt:lpstr>Pros and Cons of Dedicated Servers</vt:lpstr>
    </vt:vector>
  </TitlesOfParts>
  <Company>University College Cork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Philosophical reflections on IS Research</dc:title>
  <dc:creator>Butler, Tom</dc:creator>
  <cp:lastModifiedBy>jodonoghue</cp:lastModifiedBy>
  <cp:revision>71</cp:revision>
  <dcterms:created xsi:type="dcterms:W3CDTF">2016-11-08T16:24:12Z</dcterms:created>
  <dcterms:modified xsi:type="dcterms:W3CDTF">2017-10-26T23:39:31Z</dcterms:modified>
</cp:coreProperties>
</file>